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5928"/>
  </p:normalViewPr>
  <p:slideViewPr>
    <p:cSldViewPr snapToGrid="0" snapToObjects="1">
      <p:cViewPr varScale="1">
        <p:scale>
          <a:sx n="113" d="100"/>
          <a:sy n="113" d="100"/>
        </p:scale>
        <p:origin x="2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B365A-9A04-229E-5963-49DF4162DE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439FC6-1002-D91E-E759-33B05B65D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2FFA14-B909-81CA-BE6E-1A3251638E01}"/>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5" name="Footer Placeholder 4">
            <a:extLst>
              <a:ext uri="{FF2B5EF4-FFF2-40B4-BE49-F238E27FC236}">
                <a16:creationId xmlns:a16="http://schemas.microsoft.com/office/drawing/2014/main" id="{642D59BB-E408-1A39-E1A5-C5B1F6EA5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9B3A7-B353-8362-ED8D-C034AF906BEC}"/>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273037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A1545-00A9-D8A9-9B98-C3A206797D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11BD8C-71D2-B1F9-0BFA-1D6B4D7C95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9376F-79DA-9A08-D608-978B3B38AA13}"/>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5" name="Footer Placeholder 4">
            <a:extLst>
              <a:ext uri="{FF2B5EF4-FFF2-40B4-BE49-F238E27FC236}">
                <a16:creationId xmlns:a16="http://schemas.microsoft.com/office/drawing/2014/main" id="{CAAE262B-0FB0-6FBF-1CB8-6C1DE0DCE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D0F0C-575D-E756-4D18-2A8CDD13BF44}"/>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117270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3778DE-7E85-FA37-3BD8-23DDF22170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CDEE40-766E-C466-F0BD-A986B4F1B4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AD88C-5CBA-705C-EB4B-8DC8C2528992}"/>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5" name="Footer Placeholder 4">
            <a:extLst>
              <a:ext uri="{FF2B5EF4-FFF2-40B4-BE49-F238E27FC236}">
                <a16:creationId xmlns:a16="http://schemas.microsoft.com/office/drawing/2014/main" id="{E621FC96-186A-CECE-5083-791B62354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A098A-06BF-98E1-314A-19EF558F72C7}"/>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185199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46CA3-5FBD-3F7F-5B51-AF965D2B06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94F5AB-0738-32A9-57C5-A1AF698081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DAA67-1A9D-DD1F-332E-9DCEF4C801C1}"/>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5" name="Footer Placeholder 4">
            <a:extLst>
              <a:ext uri="{FF2B5EF4-FFF2-40B4-BE49-F238E27FC236}">
                <a16:creationId xmlns:a16="http://schemas.microsoft.com/office/drawing/2014/main" id="{0E643C1A-B7D4-EA82-9EC0-6C624676A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16C67-3661-0D79-C07C-B8C727BD23AC}"/>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94628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D54B-4726-BA8A-9C83-4C8411DF91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FBC2BB-F801-E80B-9C6B-311AD5958F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846C1F-BB53-B186-7E6A-38915DFC360F}"/>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5" name="Footer Placeholder 4">
            <a:extLst>
              <a:ext uri="{FF2B5EF4-FFF2-40B4-BE49-F238E27FC236}">
                <a16:creationId xmlns:a16="http://schemas.microsoft.com/office/drawing/2014/main" id="{132D7DA7-B14B-93DC-427C-AFB008546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45DAB-2DF7-DD0F-9CD2-D2B4B5FDB57F}"/>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97138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04856-F313-C501-1234-B32F31E4D6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48EC41-5B12-1563-81A2-E1E7C5DF55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327DF6-37F2-32BF-4A14-053026F4C5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4D1479-06A3-0A01-6ED3-9FED6F99291E}"/>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6" name="Footer Placeholder 5">
            <a:extLst>
              <a:ext uri="{FF2B5EF4-FFF2-40B4-BE49-F238E27FC236}">
                <a16:creationId xmlns:a16="http://schemas.microsoft.com/office/drawing/2014/main" id="{010B67BC-EF79-72FB-B86D-BE6ECAB970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EF5B3B-2E1B-0975-6C4B-55DAA749AAEE}"/>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167110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A0EA3-2FA3-9B84-B82E-F5D41B6782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84391D-7759-F131-545E-9BB83548E9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C0380E-AEF2-64F2-EDD7-3803C725A5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F441CE-37E2-4F47-A2E2-B10EFE08B3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6BF264-39B3-068C-9449-1DA2DCC7E3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A33875-5439-9C7A-80F4-F82F950FC974}"/>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8" name="Footer Placeholder 7">
            <a:extLst>
              <a:ext uri="{FF2B5EF4-FFF2-40B4-BE49-F238E27FC236}">
                <a16:creationId xmlns:a16="http://schemas.microsoft.com/office/drawing/2014/main" id="{4612E452-C745-7922-C7E7-D96D16BD02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DAE44A-41AE-7A58-60C4-FDC9AD418E86}"/>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1990962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FD4A0-48E9-3780-0AC4-DA27DF8B29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5F8905-8648-2027-EB90-61291519A6F9}"/>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4" name="Footer Placeholder 3">
            <a:extLst>
              <a:ext uri="{FF2B5EF4-FFF2-40B4-BE49-F238E27FC236}">
                <a16:creationId xmlns:a16="http://schemas.microsoft.com/office/drawing/2014/main" id="{F69373C6-3FE9-7A58-19A2-2A9A8351DA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7C9CF-3678-0833-9345-C0AD97ED6DD4}"/>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58042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B6AD73-8789-4815-F3B7-52BB2368292A}"/>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3" name="Footer Placeholder 2">
            <a:extLst>
              <a:ext uri="{FF2B5EF4-FFF2-40B4-BE49-F238E27FC236}">
                <a16:creationId xmlns:a16="http://schemas.microsoft.com/office/drawing/2014/main" id="{0AA04882-4661-5C8E-9827-DEE461A52B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9F462-ABD5-DAEC-B096-EE37431B5C0B}"/>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235524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4D3F-6E3F-5F85-86DF-19E5D2A076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9337BE-0BAF-D65A-D18C-7C7857CF2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534968-A4FE-892D-6FC4-69009CC76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EDE13-7204-8A54-4DEB-6759A880E124}"/>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6" name="Footer Placeholder 5">
            <a:extLst>
              <a:ext uri="{FF2B5EF4-FFF2-40B4-BE49-F238E27FC236}">
                <a16:creationId xmlns:a16="http://schemas.microsoft.com/office/drawing/2014/main" id="{8AFA6BFA-FED1-EE3C-0766-8F002B1A17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62212-9087-22F5-918D-46CB1B491618}"/>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78920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827A-C0F5-1915-2837-F5120F9D80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5AB8DC-CDA4-2EF6-34E7-2DBA87A235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B4ECDD-CC04-3FFC-429E-84773D018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EA6557-83B8-54A1-8965-3B364341447F}"/>
              </a:ext>
            </a:extLst>
          </p:cNvPr>
          <p:cNvSpPr>
            <a:spLocks noGrp="1"/>
          </p:cNvSpPr>
          <p:nvPr>
            <p:ph type="dt" sz="half" idx="10"/>
          </p:nvPr>
        </p:nvSpPr>
        <p:spPr/>
        <p:txBody>
          <a:bodyPr/>
          <a:lstStyle/>
          <a:p>
            <a:fld id="{13A1B75A-689D-E24E-B8BE-5628993C209D}" type="datetimeFigureOut">
              <a:rPr lang="en-US" smtClean="0"/>
              <a:t>4/17/24</a:t>
            </a:fld>
            <a:endParaRPr lang="en-US"/>
          </a:p>
        </p:txBody>
      </p:sp>
      <p:sp>
        <p:nvSpPr>
          <p:cNvPr id="6" name="Footer Placeholder 5">
            <a:extLst>
              <a:ext uri="{FF2B5EF4-FFF2-40B4-BE49-F238E27FC236}">
                <a16:creationId xmlns:a16="http://schemas.microsoft.com/office/drawing/2014/main" id="{E3E17344-5C45-FE97-4D5A-155497F44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677E6-B994-8221-8D4C-41FE9F11985B}"/>
              </a:ext>
            </a:extLst>
          </p:cNvPr>
          <p:cNvSpPr>
            <a:spLocks noGrp="1"/>
          </p:cNvSpPr>
          <p:nvPr>
            <p:ph type="sldNum" sz="quarter" idx="12"/>
          </p:nvPr>
        </p:nvSpPr>
        <p:spPr/>
        <p:txBody>
          <a:bodyPr/>
          <a:lstStyle/>
          <a:p>
            <a:fld id="{F46CAA5F-A903-A742-915C-FC22E2B259AF}" type="slidenum">
              <a:rPr lang="en-US" smtClean="0"/>
              <a:t>‹#›</a:t>
            </a:fld>
            <a:endParaRPr lang="en-US"/>
          </a:p>
        </p:txBody>
      </p:sp>
    </p:spTree>
    <p:extLst>
      <p:ext uri="{BB962C8B-B14F-4D97-AF65-F5344CB8AC3E}">
        <p14:creationId xmlns:p14="http://schemas.microsoft.com/office/powerpoint/2010/main" val="39247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7AA55-3D4F-C4B1-B170-6B7384E1CA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5BAD91-D6A8-7DF7-D72C-6B90ED8A9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08A91-6B07-7F10-3B0C-6899044BC4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1B75A-689D-E24E-B8BE-5628993C209D}" type="datetimeFigureOut">
              <a:rPr lang="en-US" smtClean="0"/>
              <a:t>4/17/24</a:t>
            </a:fld>
            <a:endParaRPr lang="en-US"/>
          </a:p>
        </p:txBody>
      </p:sp>
      <p:sp>
        <p:nvSpPr>
          <p:cNvPr id="5" name="Footer Placeholder 4">
            <a:extLst>
              <a:ext uri="{FF2B5EF4-FFF2-40B4-BE49-F238E27FC236}">
                <a16:creationId xmlns:a16="http://schemas.microsoft.com/office/drawing/2014/main" id="{ADF56A69-598C-216F-7853-02CDF702F1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89777F-C55F-96E1-C25A-40EB877D9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CAA5F-A903-A742-915C-FC22E2B259AF}" type="slidenum">
              <a:rPr lang="en-US" smtClean="0"/>
              <a:t>‹#›</a:t>
            </a:fld>
            <a:endParaRPr lang="en-US"/>
          </a:p>
        </p:txBody>
      </p:sp>
    </p:spTree>
    <p:extLst>
      <p:ext uri="{BB962C8B-B14F-4D97-AF65-F5344CB8AC3E}">
        <p14:creationId xmlns:p14="http://schemas.microsoft.com/office/powerpoint/2010/main" val="194816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FFD1-A36E-3808-DDA8-E2DAAC80AFC5}"/>
              </a:ext>
            </a:extLst>
          </p:cNvPr>
          <p:cNvSpPr>
            <a:spLocks noGrp="1"/>
          </p:cNvSpPr>
          <p:nvPr>
            <p:ph type="ctrTitle"/>
          </p:nvPr>
        </p:nvSpPr>
        <p:spPr/>
        <p:txBody>
          <a:bodyPr>
            <a:normAutofit fontScale="90000"/>
          </a:bodyPr>
          <a:lstStyle/>
          <a:p>
            <a:r>
              <a:rPr lang="en-US" dirty="0"/>
              <a:t>Lesson 41</a:t>
            </a:r>
            <a:br>
              <a:rPr lang="en-US" dirty="0"/>
            </a:br>
            <a:r>
              <a:rPr lang="en-US" dirty="0" err="1"/>
              <a:t>φημί</a:t>
            </a:r>
            <a:br>
              <a:rPr lang="en-US" dirty="0"/>
            </a:br>
            <a:r>
              <a:rPr lang="en-US" dirty="0"/>
              <a:t>Indirect Discourse with infinitive</a:t>
            </a:r>
          </a:p>
        </p:txBody>
      </p:sp>
      <p:sp>
        <p:nvSpPr>
          <p:cNvPr id="3" name="Subtitle 2">
            <a:extLst>
              <a:ext uri="{FF2B5EF4-FFF2-40B4-BE49-F238E27FC236}">
                <a16:creationId xmlns:a16="http://schemas.microsoft.com/office/drawing/2014/main" id="{BB19D221-6576-8821-72FD-07379D6CAF4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2404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711C0-BBE6-3E45-73E8-525C956D6CF0}"/>
              </a:ext>
            </a:extLst>
          </p:cNvPr>
          <p:cNvSpPr>
            <a:spLocks noGrp="1"/>
          </p:cNvSpPr>
          <p:nvPr>
            <p:ph type="title"/>
          </p:nvPr>
        </p:nvSpPr>
        <p:spPr/>
        <p:txBody>
          <a:bodyPr/>
          <a:lstStyle/>
          <a:p>
            <a:r>
              <a:rPr lang="en-US" dirty="0"/>
              <a:t>Indirect discourse (statement) using infinitive construction</a:t>
            </a:r>
          </a:p>
        </p:txBody>
      </p:sp>
      <p:sp>
        <p:nvSpPr>
          <p:cNvPr id="3" name="Content Placeholder 2">
            <a:extLst>
              <a:ext uri="{FF2B5EF4-FFF2-40B4-BE49-F238E27FC236}">
                <a16:creationId xmlns:a16="http://schemas.microsoft.com/office/drawing/2014/main" id="{083A6F6A-9D6D-4870-C6D5-8076C3F4B4D3}"/>
              </a:ext>
            </a:extLst>
          </p:cNvPr>
          <p:cNvSpPr>
            <a:spLocks noGrp="1"/>
          </p:cNvSpPr>
          <p:nvPr>
            <p:ph idx="1"/>
          </p:nvPr>
        </p:nvSpPr>
        <p:spPr/>
        <p:txBody>
          <a:bodyPr>
            <a:normAutofit fontScale="77500" lnSpcReduction="20000"/>
          </a:bodyPr>
          <a:lstStyle/>
          <a:p>
            <a:r>
              <a:rPr lang="en-US" dirty="0"/>
              <a:t>used often with verbs of thinking or believing as well as verb of saying </a:t>
            </a:r>
            <a:r>
              <a:rPr lang="el-GR" dirty="0" err="1"/>
              <a:t>φημί</a:t>
            </a:r>
            <a:endParaRPr lang="en-US" dirty="0"/>
          </a:p>
          <a:p>
            <a:r>
              <a:rPr lang="en-US" dirty="0"/>
              <a:t>construction works as follows: </a:t>
            </a:r>
          </a:p>
          <a:p>
            <a:r>
              <a:rPr lang="en-US" dirty="0"/>
              <a:t>direct statement: “</a:t>
            </a:r>
            <a:r>
              <a:rPr lang="en-US" dirty="0" err="1"/>
              <a:t>ὁ</a:t>
            </a:r>
            <a:r>
              <a:rPr lang="el-GR" dirty="0"/>
              <a:t> Σωκράτης </a:t>
            </a:r>
            <a:r>
              <a:rPr lang="el-GR" dirty="0" err="1"/>
              <a:t>τοὺς</a:t>
            </a:r>
            <a:r>
              <a:rPr lang="el-GR" dirty="0"/>
              <a:t> νεανίας βλάπτει.</a:t>
            </a:r>
            <a:r>
              <a:rPr lang="en-US" dirty="0"/>
              <a:t>”</a:t>
            </a:r>
            <a:endParaRPr lang="el-GR" dirty="0"/>
          </a:p>
          <a:p>
            <a:r>
              <a:rPr lang="en-US" dirty="0"/>
              <a:t>indirect version with </a:t>
            </a:r>
            <a:r>
              <a:rPr lang="el-GR" dirty="0" err="1"/>
              <a:t>φημί</a:t>
            </a:r>
            <a:r>
              <a:rPr lang="en-US" dirty="0"/>
              <a:t>: </a:t>
            </a:r>
            <a:r>
              <a:rPr lang="el-GR" dirty="0" err="1"/>
              <a:t>τὸν</a:t>
            </a:r>
            <a:r>
              <a:rPr lang="el-GR" dirty="0"/>
              <a:t> Σωκράτη </a:t>
            </a:r>
            <a:r>
              <a:rPr lang="el-GR" dirty="0" err="1"/>
              <a:t>φασὶ</a:t>
            </a:r>
            <a:r>
              <a:rPr lang="el-GR" dirty="0"/>
              <a:t> </a:t>
            </a:r>
            <a:r>
              <a:rPr lang="el-GR" dirty="0" err="1"/>
              <a:t>τοὺς</a:t>
            </a:r>
            <a:r>
              <a:rPr lang="el-GR" dirty="0"/>
              <a:t> νεανίας </a:t>
            </a:r>
            <a:r>
              <a:rPr lang="el-GR" dirty="0" err="1"/>
              <a:t>βλάπτειν</a:t>
            </a:r>
            <a:endParaRPr lang="el-GR" dirty="0"/>
          </a:p>
          <a:p>
            <a:r>
              <a:rPr lang="en-US" dirty="0"/>
              <a:t>lit. “They say Socrates to harm the youth” = “They say that Socrates is harming the youth”</a:t>
            </a:r>
          </a:p>
          <a:p>
            <a:r>
              <a:rPr lang="en-US" dirty="0"/>
              <a:t>What’s going on? The subject of the verb of saying or believing or thinking attributes to the subject of the direct statement (Socrates) an action or state. When you talk about an action or state in its pure or abstract form, the infinitive is used (</a:t>
            </a:r>
            <a:r>
              <a:rPr lang="el-GR" dirty="0" err="1"/>
              <a:t>βλάπτειν</a:t>
            </a:r>
            <a:r>
              <a:rPr lang="el-GR" dirty="0"/>
              <a:t> </a:t>
            </a:r>
            <a:r>
              <a:rPr lang="en-US" dirty="0"/>
              <a:t>‘to harm’ is the idea of harming). So ‘they’ are attributing to Socrates the action of harming youth = they are claiming or saying he is harming the youth</a:t>
            </a:r>
          </a:p>
          <a:p>
            <a:r>
              <a:rPr lang="el-GR" dirty="0"/>
              <a:t>Ι</a:t>
            </a:r>
            <a:r>
              <a:rPr lang="en-US" dirty="0"/>
              <a:t>n practical terms, the subject (nominative) of the </a:t>
            </a:r>
            <a:r>
              <a:rPr lang="en-US"/>
              <a:t>direct statement </a:t>
            </a:r>
            <a:r>
              <a:rPr lang="en-US" dirty="0"/>
              <a:t>gets put into the accusative and the indicative (or whatever other mood is used) finite verb gets turned into an infinitive.</a:t>
            </a:r>
          </a:p>
          <a:p>
            <a:endParaRPr lang="en-US" dirty="0"/>
          </a:p>
        </p:txBody>
      </p:sp>
    </p:spTree>
    <p:extLst>
      <p:ext uri="{BB962C8B-B14F-4D97-AF65-F5344CB8AC3E}">
        <p14:creationId xmlns:p14="http://schemas.microsoft.com/office/powerpoint/2010/main" val="143468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6B7B-2A0D-A10F-6F06-5D1136AF8EB5}"/>
              </a:ext>
            </a:extLst>
          </p:cNvPr>
          <p:cNvSpPr>
            <a:spLocks noGrp="1"/>
          </p:cNvSpPr>
          <p:nvPr>
            <p:ph type="title"/>
          </p:nvPr>
        </p:nvSpPr>
        <p:spPr/>
        <p:txBody>
          <a:bodyPr/>
          <a:lstStyle/>
          <a:p>
            <a:r>
              <a:rPr lang="en-US" dirty="0"/>
              <a:t>From textbook, pp. 298–299</a:t>
            </a:r>
          </a:p>
        </p:txBody>
      </p:sp>
      <p:pic>
        <p:nvPicPr>
          <p:cNvPr id="5" name="Content Placeholder 4">
            <a:extLst>
              <a:ext uri="{FF2B5EF4-FFF2-40B4-BE49-F238E27FC236}">
                <a16:creationId xmlns:a16="http://schemas.microsoft.com/office/drawing/2014/main" id="{69EEEE62-11B5-95AD-A678-BF4D17742AA7}"/>
              </a:ext>
            </a:extLst>
          </p:cNvPr>
          <p:cNvPicPr>
            <a:picLocks noGrp="1" noChangeAspect="1"/>
          </p:cNvPicPr>
          <p:nvPr>
            <p:ph idx="1"/>
          </p:nvPr>
        </p:nvPicPr>
        <p:blipFill>
          <a:blip r:embed="rId2"/>
          <a:stretch>
            <a:fillRect/>
          </a:stretch>
        </p:blipFill>
        <p:spPr>
          <a:xfrm>
            <a:off x="2550962" y="1825625"/>
            <a:ext cx="7090076" cy="4351338"/>
          </a:xfrm>
        </p:spPr>
      </p:pic>
    </p:spTree>
    <p:extLst>
      <p:ext uri="{BB962C8B-B14F-4D97-AF65-F5344CB8AC3E}">
        <p14:creationId xmlns:p14="http://schemas.microsoft.com/office/powerpoint/2010/main" val="201525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1EC96-2B00-1CC8-630B-80A8C91791A0}"/>
              </a:ext>
            </a:extLst>
          </p:cNvPr>
          <p:cNvSpPr>
            <a:spLocks noGrp="1"/>
          </p:cNvSpPr>
          <p:nvPr>
            <p:ph type="title"/>
          </p:nvPr>
        </p:nvSpPr>
        <p:spPr/>
        <p:txBody>
          <a:bodyPr/>
          <a:lstStyle/>
          <a:p>
            <a:r>
              <a:rPr lang="en-US" dirty="0"/>
              <a:t>From textbook, pp. 298–299</a:t>
            </a:r>
          </a:p>
        </p:txBody>
      </p:sp>
      <p:pic>
        <p:nvPicPr>
          <p:cNvPr id="5" name="Content Placeholder 4">
            <a:extLst>
              <a:ext uri="{FF2B5EF4-FFF2-40B4-BE49-F238E27FC236}">
                <a16:creationId xmlns:a16="http://schemas.microsoft.com/office/drawing/2014/main" id="{A9218FBC-CE43-48F0-E6F9-35E630B479BD}"/>
              </a:ext>
            </a:extLst>
          </p:cNvPr>
          <p:cNvPicPr>
            <a:picLocks noGrp="1" noChangeAspect="1"/>
          </p:cNvPicPr>
          <p:nvPr>
            <p:ph idx="1"/>
          </p:nvPr>
        </p:nvPicPr>
        <p:blipFill>
          <a:blip r:embed="rId2"/>
          <a:stretch>
            <a:fillRect/>
          </a:stretch>
        </p:blipFill>
        <p:spPr>
          <a:xfrm>
            <a:off x="2912935" y="1825625"/>
            <a:ext cx="6366130" cy="4351338"/>
          </a:xfrm>
        </p:spPr>
      </p:pic>
    </p:spTree>
    <p:extLst>
      <p:ext uri="{BB962C8B-B14F-4D97-AF65-F5344CB8AC3E}">
        <p14:creationId xmlns:p14="http://schemas.microsoft.com/office/powerpoint/2010/main" val="420745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0E28E-C2D0-8239-50EC-4D93C9FBEDD8}"/>
              </a:ext>
            </a:extLst>
          </p:cNvPr>
          <p:cNvSpPr>
            <a:spLocks noGrp="1"/>
          </p:cNvSpPr>
          <p:nvPr>
            <p:ph type="title"/>
          </p:nvPr>
        </p:nvSpPr>
        <p:spPr/>
        <p:txBody>
          <a:bodyPr/>
          <a:lstStyle/>
          <a:p>
            <a:r>
              <a:rPr lang="en-US" dirty="0"/>
              <a:t>From textbook, pp. 298–299</a:t>
            </a:r>
          </a:p>
        </p:txBody>
      </p:sp>
      <p:pic>
        <p:nvPicPr>
          <p:cNvPr id="5" name="Content Placeholder 4">
            <a:extLst>
              <a:ext uri="{FF2B5EF4-FFF2-40B4-BE49-F238E27FC236}">
                <a16:creationId xmlns:a16="http://schemas.microsoft.com/office/drawing/2014/main" id="{3C7F8B56-D4BA-0EAA-0BCD-CA377BCB1B4A}"/>
              </a:ext>
            </a:extLst>
          </p:cNvPr>
          <p:cNvPicPr>
            <a:picLocks noGrp="1" noChangeAspect="1"/>
          </p:cNvPicPr>
          <p:nvPr>
            <p:ph idx="1"/>
          </p:nvPr>
        </p:nvPicPr>
        <p:blipFill>
          <a:blip r:embed="rId2"/>
          <a:stretch>
            <a:fillRect/>
          </a:stretch>
        </p:blipFill>
        <p:spPr>
          <a:xfrm>
            <a:off x="838200" y="2351541"/>
            <a:ext cx="10515600" cy="3299505"/>
          </a:xfrm>
        </p:spPr>
      </p:pic>
    </p:spTree>
    <p:extLst>
      <p:ext uri="{BB962C8B-B14F-4D97-AF65-F5344CB8AC3E}">
        <p14:creationId xmlns:p14="http://schemas.microsoft.com/office/powerpoint/2010/main" val="5703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B89EA-56F5-02A1-F816-612172A1D75C}"/>
              </a:ext>
            </a:extLst>
          </p:cNvPr>
          <p:cNvSpPr>
            <a:spLocks noGrp="1"/>
          </p:cNvSpPr>
          <p:nvPr>
            <p:ph type="title"/>
          </p:nvPr>
        </p:nvSpPr>
        <p:spPr/>
        <p:txBody>
          <a:bodyPr/>
          <a:lstStyle/>
          <a:p>
            <a:r>
              <a:rPr lang="el-GR" dirty="0" err="1"/>
              <a:t>φημί</a:t>
            </a:r>
            <a:r>
              <a:rPr lang="el-GR" dirty="0"/>
              <a:t>, </a:t>
            </a:r>
            <a:r>
              <a:rPr lang="el-GR" dirty="0" err="1"/>
              <a:t>φήσω</a:t>
            </a:r>
            <a:r>
              <a:rPr lang="el-GR" dirty="0"/>
              <a:t>, </a:t>
            </a:r>
            <a:r>
              <a:rPr lang="el-GR" dirty="0" err="1"/>
              <a:t>ἔφησα</a:t>
            </a:r>
            <a:r>
              <a:rPr lang="el-GR" dirty="0"/>
              <a:t>,</a:t>
            </a:r>
            <a:r>
              <a:rPr lang="en-US" dirty="0"/>
              <a:t>—,—,—</a:t>
            </a:r>
          </a:p>
        </p:txBody>
      </p:sp>
      <p:sp>
        <p:nvSpPr>
          <p:cNvPr id="3" name="Content Placeholder 2">
            <a:extLst>
              <a:ext uri="{FF2B5EF4-FFF2-40B4-BE49-F238E27FC236}">
                <a16:creationId xmlns:a16="http://schemas.microsoft.com/office/drawing/2014/main" id="{4B549CB2-6245-F20B-D5A8-AE43AD235D40}"/>
              </a:ext>
            </a:extLst>
          </p:cNvPr>
          <p:cNvSpPr>
            <a:spLocks noGrp="1"/>
          </p:cNvSpPr>
          <p:nvPr>
            <p:ph idx="1"/>
          </p:nvPr>
        </p:nvSpPr>
        <p:spPr/>
        <p:txBody>
          <a:bodyPr/>
          <a:lstStyle/>
          <a:p>
            <a:r>
              <a:rPr lang="en-US" dirty="0"/>
              <a:t>another mi-verb! (note: only the first principal part is a mi-verb: other parts are regular, thematic verbs)</a:t>
            </a:r>
          </a:p>
          <a:p>
            <a:r>
              <a:rPr lang="en-US" dirty="0"/>
              <a:t>synonymous with </a:t>
            </a:r>
            <a:r>
              <a:rPr lang="el-GR" dirty="0"/>
              <a:t>λ</a:t>
            </a:r>
            <a:r>
              <a:rPr lang="en-US" dirty="0" err="1"/>
              <a:t>έ</a:t>
            </a:r>
            <a:r>
              <a:rPr lang="el-GR" dirty="0" err="1"/>
              <a:t>γω</a:t>
            </a:r>
            <a:r>
              <a:rPr lang="el-GR" dirty="0"/>
              <a:t>,</a:t>
            </a:r>
            <a:r>
              <a:rPr lang="en-US" dirty="0"/>
              <a:t> ‘to say’</a:t>
            </a:r>
            <a:r>
              <a:rPr lang="el-GR" dirty="0"/>
              <a:t> </a:t>
            </a:r>
            <a:r>
              <a:rPr lang="en-US" dirty="0"/>
              <a:t>but can have additional sense of claiming or asserting that something is the case</a:t>
            </a:r>
          </a:p>
          <a:p>
            <a:r>
              <a:rPr lang="en-US" dirty="0"/>
              <a:t>if indirect statement follows </a:t>
            </a:r>
            <a:r>
              <a:rPr lang="el-GR" dirty="0" err="1"/>
              <a:t>φημί</a:t>
            </a:r>
            <a:r>
              <a:rPr lang="en-US" dirty="0"/>
              <a:t>, it does not use the </a:t>
            </a:r>
            <a:r>
              <a:rPr lang="en-US" dirty="0" err="1"/>
              <a:t>ὅ</a:t>
            </a:r>
            <a:r>
              <a:rPr lang="el-GR" dirty="0"/>
              <a:t>τι </a:t>
            </a:r>
            <a:r>
              <a:rPr lang="el-GR" dirty="0" err="1"/>
              <a:t>ὡς</a:t>
            </a:r>
            <a:r>
              <a:rPr lang="el-GR" dirty="0"/>
              <a:t> </a:t>
            </a:r>
            <a:r>
              <a:rPr lang="en-US" dirty="0"/>
              <a:t>+ indicative construction that </a:t>
            </a:r>
            <a:r>
              <a:rPr lang="el-GR" dirty="0"/>
              <a:t>λέγω </a:t>
            </a:r>
            <a:r>
              <a:rPr lang="en-US" dirty="0"/>
              <a:t>and some other verbs use</a:t>
            </a:r>
          </a:p>
          <a:p>
            <a:r>
              <a:rPr lang="en-US" dirty="0"/>
              <a:t>instead, it uses a construction involving the infinitive (and often accusative case): more on this later </a:t>
            </a:r>
          </a:p>
        </p:txBody>
      </p:sp>
    </p:spTree>
    <p:extLst>
      <p:ext uri="{BB962C8B-B14F-4D97-AF65-F5344CB8AC3E}">
        <p14:creationId xmlns:p14="http://schemas.microsoft.com/office/powerpoint/2010/main" val="41308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6946-EB7B-65C0-38DA-08BDC0941ACB}"/>
              </a:ext>
            </a:extLst>
          </p:cNvPr>
          <p:cNvSpPr>
            <a:spLocks noGrp="1"/>
          </p:cNvSpPr>
          <p:nvPr>
            <p:ph type="title"/>
          </p:nvPr>
        </p:nvSpPr>
        <p:spPr/>
        <p:txBody>
          <a:bodyPr>
            <a:normAutofit/>
          </a:bodyPr>
          <a:lstStyle/>
          <a:p>
            <a:r>
              <a:rPr lang="en-US" sz="2400" dirty="0"/>
              <a:t>Present indicative active. Like </a:t>
            </a:r>
            <a:r>
              <a:rPr lang="el-GR" sz="2400" dirty="0" err="1"/>
              <a:t>εἰμί</a:t>
            </a:r>
            <a:r>
              <a:rPr lang="en-US" sz="2400" dirty="0"/>
              <a:t>, pres. indic. of </a:t>
            </a:r>
            <a:r>
              <a:rPr lang="el-GR" sz="2400" dirty="0" err="1"/>
              <a:t>φημί</a:t>
            </a:r>
            <a:r>
              <a:rPr lang="en-US" sz="2400" dirty="0"/>
              <a:t> is enclitic apart from 2</a:t>
            </a:r>
            <a:r>
              <a:rPr lang="en-US" sz="2400" baseline="30000" dirty="0"/>
              <a:t>nd</a:t>
            </a:r>
            <a:r>
              <a:rPr lang="en-US" sz="2400" dirty="0"/>
              <a:t> s. Accent markings on other forms represent place where accent will appear if word is in front of another enclitic, but most of the time an accent will not appear. </a:t>
            </a:r>
          </a:p>
        </p:txBody>
      </p:sp>
      <p:graphicFrame>
        <p:nvGraphicFramePr>
          <p:cNvPr id="5" name="Table 5">
            <a:extLst>
              <a:ext uri="{FF2B5EF4-FFF2-40B4-BE49-F238E27FC236}">
                <a16:creationId xmlns:a16="http://schemas.microsoft.com/office/drawing/2014/main" id="{0B8C00BA-6B9E-F2C1-413A-98F8EE6598FB}"/>
              </a:ext>
            </a:extLst>
          </p:cNvPr>
          <p:cNvGraphicFramePr>
            <a:graphicFrameLocks noGrp="1"/>
          </p:cNvGraphicFramePr>
          <p:nvPr>
            <p:ph idx="1"/>
            <p:extLst>
              <p:ext uri="{D42A27DB-BD31-4B8C-83A1-F6EECF244321}">
                <p14:modId xmlns:p14="http://schemas.microsoft.com/office/powerpoint/2010/main" val="660700565"/>
              </p:ext>
            </p:extLst>
          </p:nvPr>
        </p:nvGraphicFramePr>
        <p:xfrm>
          <a:off x="838200" y="1825625"/>
          <a:ext cx="10515597" cy="20269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55319553"/>
                    </a:ext>
                  </a:extLst>
                </a:gridCol>
                <a:gridCol w="3505199">
                  <a:extLst>
                    <a:ext uri="{9D8B030D-6E8A-4147-A177-3AD203B41FA5}">
                      <a16:colId xmlns:a16="http://schemas.microsoft.com/office/drawing/2014/main" val="4244499162"/>
                    </a:ext>
                  </a:extLst>
                </a:gridCol>
                <a:gridCol w="3505199">
                  <a:extLst>
                    <a:ext uri="{9D8B030D-6E8A-4147-A177-3AD203B41FA5}">
                      <a16:colId xmlns:a16="http://schemas.microsoft.com/office/drawing/2014/main" val="2465938987"/>
                    </a:ext>
                  </a:extLst>
                </a:gridCol>
              </a:tblGrid>
              <a:tr h="370840">
                <a:tc>
                  <a:txBody>
                    <a:bodyPr/>
                    <a:lstStyle/>
                    <a:p>
                      <a:endParaRPr lang="en-US"/>
                    </a:p>
                  </a:txBody>
                  <a:tcPr/>
                </a:tc>
                <a:tc>
                  <a:txBody>
                    <a:bodyPr/>
                    <a:lstStyle/>
                    <a:p>
                      <a:r>
                        <a:rPr lang="en-US" dirty="0"/>
                        <a:t>sing. </a:t>
                      </a:r>
                      <a:r>
                        <a:rPr lang="el-GR" dirty="0" err="1"/>
                        <a:t>φη</a:t>
                      </a:r>
                      <a:r>
                        <a:rPr lang="en-US" dirty="0"/>
                        <a:t>- stem (long vowel)</a:t>
                      </a:r>
                    </a:p>
                  </a:txBody>
                  <a:tcPr/>
                </a:tc>
                <a:tc>
                  <a:txBody>
                    <a:bodyPr/>
                    <a:lstStyle/>
                    <a:p>
                      <a:r>
                        <a:rPr lang="en-US" dirty="0"/>
                        <a:t>pl. </a:t>
                      </a:r>
                      <a:r>
                        <a:rPr lang="el-GR" dirty="0"/>
                        <a:t>φα</a:t>
                      </a:r>
                      <a:r>
                        <a:rPr lang="en-US" dirty="0"/>
                        <a:t>- stem (short vowel)</a:t>
                      </a:r>
                    </a:p>
                  </a:txBody>
                  <a:tcPr/>
                </a:tc>
                <a:extLst>
                  <a:ext uri="{0D108BD9-81ED-4DB2-BD59-A6C34878D82A}">
                    <a16:rowId xmlns:a16="http://schemas.microsoft.com/office/drawing/2014/main" val="3827080603"/>
                  </a:ext>
                </a:extLst>
              </a:tr>
              <a:tr h="370840">
                <a:tc>
                  <a:txBody>
                    <a:bodyPr/>
                    <a:lstStyle/>
                    <a:p>
                      <a:r>
                        <a:rPr lang="en-US" dirty="0"/>
                        <a:t>1st</a:t>
                      </a:r>
                    </a:p>
                  </a:txBody>
                  <a:tcPr/>
                </a:tc>
                <a:tc>
                  <a:txBody>
                    <a:bodyPr/>
                    <a:lstStyle/>
                    <a:p>
                      <a:r>
                        <a:rPr lang="el-GR" dirty="0" err="1"/>
                        <a:t>φημ</a:t>
                      </a:r>
                      <a:r>
                        <a:rPr lang="en-US" dirty="0" err="1"/>
                        <a:t>ί</a:t>
                      </a:r>
                      <a:endParaRPr lang="en-US" dirty="0"/>
                    </a:p>
                  </a:txBody>
                  <a:tcPr/>
                </a:tc>
                <a:tc>
                  <a:txBody>
                    <a:bodyPr/>
                    <a:lstStyle/>
                    <a:p>
                      <a:r>
                        <a:rPr lang="el-GR" dirty="0" err="1"/>
                        <a:t>φαμέν</a:t>
                      </a:r>
                      <a:endParaRPr lang="en-US" dirty="0"/>
                    </a:p>
                  </a:txBody>
                  <a:tcPr/>
                </a:tc>
                <a:extLst>
                  <a:ext uri="{0D108BD9-81ED-4DB2-BD59-A6C34878D82A}">
                    <a16:rowId xmlns:a16="http://schemas.microsoft.com/office/drawing/2014/main" val="3213257987"/>
                  </a:ext>
                </a:extLst>
              </a:tr>
              <a:tr h="370840">
                <a:tc>
                  <a:txBody>
                    <a:bodyPr/>
                    <a:lstStyle/>
                    <a:p>
                      <a:r>
                        <a:rPr lang="en-US" dirty="0"/>
                        <a:t>2nd</a:t>
                      </a:r>
                    </a:p>
                  </a:txBody>
                  <a:tcPr/>
                </a:tc>
                <a:tc>
                  <a:txBody>
                    <a:bodyPr/>
                    <a:lstStyle/>
                    <a:p>
                      <a:r>
                        <a:rPr lang="el-GR" dirty="0" err="1"/>
                        <a:t>φῄς</a:t>
                      </a:r>
                      <a:r>
                        <a:rPr lang="en-US" dirty="0"/>
                        <a:t> [orig. *</a:t>
                      </a:r>
                      <a:r>
                        <a:rPr lang="el-GR" dirty="0" err="1"/>
                        <a:t>φησί</a:t>
                      </a:r>
                      <a:r>
                        <a:rPr lang="en-US" dirty="0"/>
                        <a:t> but changed to avoid confusion with 3</a:t>
                      </a:r>
                      <a:r>
                        <a:rPr lang="en-US" baseline="30000" dirty="0"/>
                        <a:t>rd</a:t>
                      </a:r>
                      <a:r>
                        <a:rPr lang="en-US" dirty="0"/>
                        <a:t> s.; this form always has accent</a:t>
                      </a:r>
                    </a:p>
                  </a:txBody>
                  <a:tcPr/>
                </a:tc>
                <a:tc>
                  <a:txBody>
                    <a:bodyPr/>
                    <a:lstStyle/>
                    <a:p>
                      <a:r>
                        <a:rPr lang="el-GR" dirty="0" err="1"/>
                        <a:t>φατέ</a:t>
                      </a:r>
                      <a:endParaRPr lang="en-US" dirty="0"/>
                    </a:p>
                  </a:txBody>
                  <a:tcPr/>
                </a:tc>
                <a:extLst>
                  <a:ext uri="{0D108BD9-81ED-4DB2-BD59-A6C34878D82A}">
                    <a16:rowId xmlns:a16="http://schemas.microsoft.com/office/drawing/2014/main" val="1937228366"/>
                  </a:ext>
                </a:extLst>
              </a:tr>
              <a:tr h="370840">
                <a:tc>
                  <a:txBody>
                    <a:bodyPr/>
                    <a:lstStyle/>
                    <a:p>
                      <a:r>
                        <a:rPr lang="en-US" dirty="0"/>
                        <a:t>3rd</a:t>
                      </a:r>
                    </a:p>
                  </a:txBody>
                  <a:tcPr/>
                </a:tc>
                <a:tc>
                  <a:txBody>
                    <a:bodyPr/>
                    <a:lstStyle/>
                    <a:p>
                      <a:r>
                        <a:rPr lang="el-GR" dirty="0" err="1"/>
                        <a:t>φησί</a:t>
                      </a:r>
                      <a:r>
                        <a:rPr lang="en-US" dirty="0"/>
                        <a:t>(</a:t>
                      </a:r>
                      <a:r>
                        <a:rPr lang="el-GR" dirty="0"/>
                        <a:t>ν</a:t>
                      </a:r>
                      <a:r>
                        <a:rPr lang="en-US" dirty="0"/>
                        <a:t>) [orig. *</a:t>
                      </a:r>
                      <a:r>
                        <a:rPr lang="el-GR" dirty="0" err="1"/>
                        <a:t>φητί</a:t>
                      </a:r>
                      <a:r>
                        <a:rPr lang="el-GR" dirty="0"/>
                        <a:t>, τ</a:t>
                      </a:r>
                      <a:r>
                        <a:rPr lang="en-US" dirty="0"/>
                        <a:t> &gt; </a:t>
                      </a:r>
                      <a:r>
                        <a:rPr lang="el-GR" dirty="0"/>
                        <a:t>σ</a:t>
                      </a:r>
                      <a:r>
                        <a:rPr lang="en-US" dirty="0"/>
                        <a:t>]</a:t>
                      </a:r>
                    </a:p>
                  </a:txBody>
                  <a:tcPr/>
                </a:tc>
                <a:tc>
                  <a:txBody>
                    <a:bodyPr/>
                    <a:lstStyle/>
                    <a:p>
                      <a:r>
                        <a:rPr lang="el-GR" dirty="0" err="1"/>
                        <a:t>φασί</a:t>
                      </a:r>
                      <a:r>
                        <a:rPr lang="en-US" dirty="0"/>
                        <a:t>(</a:t>
                      </a:r>
                      <a:r>
                        <a:rPr lang="el-GR" dirty="0"/>
                        <a:t>ν</a:t>
                      </a:r>
                      <a:r>
                        <a:rPr lang="en-US" dirty="0"/>
                        <a:t>) [orig. *</a:t>
                      </a:r>
                      <a:r>
                        <a:rPr lang="el-GR" dirty="0" err="1"/>
                        <a:t>φαντί</a:t>
                      </a:r>
                      <a:r>
                        <a:rPr lang="en-US" dirty="0"/>
                        <a:t>]</a:t>
                      </a:r>
                    </a:p>
                  </a:txBody>
                  <a:tcPr/>
                </a:tc>
                <a:extLst>
                  <a:ext uri="{0D108BD9-81ED-4DB2-BD59-A6C34878D82A}">
                    <a16:rowId xmlns:a16="http://schemas.microsoft.com/office/drawing/2014/main" val="484839986"/>
                  </a:ext>
                </a:extLst>
              </a:tr>
            </a:tbl>
          </a:graphicData>
        </a:graphic>
      </p:graphicFrame>
    </p:spTree>
    <p:extLst>
      <p:ext uri="{BB962C8B-B14F-4D97-AF65-F5344CB8AC3E}">
        <p14:creationId xmlns:p14="http://schemas.microsoft.com/office/powerpoint/2010/main" val="51497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6946-EB7B-65C0-38DA-08BDC0941ACB}"/>
              </a:ext>
            </a:extLst>
          </p:cNvPr>
          <p:cNvSpPr>
            <a:spLocks noGrp="1"/>
          </p:cNvSpPr>
          <p:nvPr>
            <p:ph type="title"/>
          </p:nvPr>
        </p:nvSpPr>
        <p:spPr/>
        <p:txBody>
          <a:bodyPr/>
          <a:lstStyle/>
          <a:p>
            <a:r>
              <a:rPr lang="en-US" dirty="0"/>
              <a:t>Imperfect indicative active</a:t>
            </a:r>
          </a:p>
        </p:txBody>
      </p:sp>
      <p:graphicFrame>
        <p:nvGraphicFramePr>
          <p:cNvPr id="5" name="Table 5">
            <a:extLst>
              <a:ext uri="{FF2B5EF4-FFF2-40B4-BE49-F238E27FC236}">
                <a16:creationId xmlns:a16="http://schemas.microsoft.com/office/drawing/2014/main" id="{0B8C00BA-6B9E-F2C1-413A-98F8EE6598FB}"/>
              </a:ext>
            </a:extLst>
          </p:cNvPr>
          <p:cNvGraphicFramePr>
            <a:graphicFrameLocks noGrp="1"/>
          </p:cNvGraphicFramePr>
          <p:nvPr>
            <p:ph idx="1"/>
            <p:extLst>
              <p:ext uri="{D42A27DB-BD31-4B8C-83A1-F6EECF244321}">
                <p14:modId xmlns:p14="http://schemas.microsoft.com/office/powerpoint/2010/main" val="1729466169"/>
              </p:ext>
            </p:extLst>
          </p:nvPr>
        </p:nvGraphicFramePr>
        <p:xfrm>
          <a:off x="838200" y="1825625"/>
          <a:ext cx="10515597" cy="14833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55319553"/>
                    </a:ext>
                  </a:extLst>
                </a:gridCol>
                <a:gridCol w="3505199">
                  <a:extLst>
                    <a:ext uri="{9D8B030D-6E8A-4147-A177-3AD203B41FA5}">
                      <a16:colId xmlns:a16="http://schemas.microsoft.com/office/drawing/2014/main" val="4244499162"/>
                    </a:ext>
                  </a:extLst>
                </a:gridCol>
                <a:gridCol w="3505199">
                  <a:extLst>
                    <a:ext uri="{9D8B030D-6E8A-4147-A177-3AD203B41FA5}">
                      <a16:colId xmlns:a16="http://schemas.microsoft.com/office/drawing/2014/main" val="2465938987"/>
                    </a:ext>
                  </a:extLst>
                </a:gridCol>
              </a:tblGrid>
              <a:tr h="370840">
                <a:tc>
                  <a:txBody>
                    <a:bodyPr/>
                    <a:lstStyle/>
                    <a:p>
                      <a:endParaRPr lang="en-US"/>
                    </a:p>
                  </a:txBody>
                  <a:tcPr/>
                </a:tc>
                <a:tc>
                  <a:txBody>
                    <a:bodyPr/>
                    <a:lstStyle/>
                    <a:p>
                      <a:r>
                        <a:rPr lang="en-US" dirty="0"/>
                        <a:t>sing. </a:t>
                      </a:r>
                      <a:r>
                        <a:rPr lang="el-GR" dirty="0" err="1"/>
                        <a:t>φη</a:t>
                      </a:r>
                      <a:r>
                        <a:rPr lang="en-US" dirty="0"/>
                        <a:t>- stem (long vowel)</a:t>
                      </a:r>
                    </a:p>
                  </a:txBody>
                  <a:tcPr/>
                </a:tc>
                <a:tc>
                  <a:txBody>
                    <a:bodyPr/>
                    <a:lstStyle/>
                    <a:p>
                      <a:r>
                        <a:rPr lang="en-US" dirty="0"/>
                        <a:t>pl. </a:t>
                      </a:r>
                      <a:r>
                        <a:rPr lang="el-GR" dirty="0"/>
                        <a:t>φα</a:t>
                      </a:r>
                      <a:r>
                        <a:rPr lang="en-US" dirty="0"/>
                        <a:t>- stem (short vowel)</a:t>
                      </a:r>
                    </a:p>
                  </a:txBody>
                  <a:tcPr/>
                </a:tc>
                <a:extLst>
                  <a:ext uri="{0D108BD9-81ED-4DB2-BD59-A6C34878D82A}">
                    <a16:rowId xmlns:a16="http://schemas.microsoft.com/office/drawing/2014/main" val="3827080603"/>
                  </a:ext>
                </a:extLst>
              </a:tr>
              <a:tr h="370840">
                <a:tc>
                  <a:txBody>
                    <a:bodyPr/>
                    <a:lstStyle/>
                    <a:p>
                      <a:r>
                        <a:rPr lang="en-US" dirty="0"/>
                        <a:t>1st</a:t>
                      </a:r>
                    </a:p>
                  </a:txBody>
                  <a:tcPr/>
                </a:tc>
                <a:tc>
                  <a:txBody>
                    <a:bodyPr/>
                    <a:lstStyle/>
                    <a:p>
                      <a:r>
                        <a:rPr lang="en-US" dirty="0" err="1"/>
                        <a:t>ἔ</a:t>
                      </a:r>
                      <a:r>
                        <a:rPr lang="el-GR" dirty="0" err="1"/>
                        <a:t>φην</a:t>
                      </a:r>
                      <a:endParaRPr lang="en-US" dirty="0"/>
                    </a:p>
                  </a:txBody>
                  <a:tcPr/>
                </a:tc>
                <a:tc>
                  <a:txBody>
                    <a:bodyPr/>
                    <a:lstStyle/>
                    <a:p>
                      <a:r>
                        <a:rPr lang="el-GR" dirty="0" err="1"/>
                        <a:t>ἔφαμεν</a:t>
                      </a:r>
                      <a:endParaRPr lang="en-US" dirty="0"/>
                    </a:p>
                  </a:txBody>
                  <a:tcPr/>
                </a:tc>
                <a:extLst>
                  <a:ext uri="{0D108BD9-81ED-4DB2-BD59-A6C34878D82A}">
                    <a16:rowId xmlns:a16="http://schemas.microsoft.com/office/drawing/2014/main" val="3213257987"/>
                  </a:ext>
                </a:extLst>
              </a:tr>
              <a:tr h="370840">
                <a:tc>
                  <a:txBody>
                    <a:bodyPr/>
                    <a:lstStyle/>
                    <a:p>
                      <a:r>
                        <a:rPr lang="en-US" dirty="0"/>
                        <a:t>2nd</a:t>
                      </a:r>
                    </a:p>
                  </a:txBody>
                  <a:tcPr/>
                </a:tc>
                <a:tc>
                  <a:txBody>
                    <a:bodyPr/>
                    <a:lstStyle/>
                    <a:p>
                      <a:r>
                        <a:rPr lang="en-US" dirty="0" err="1"/>
                        <a:t>ἔ</a:t>
                      </a:r>
                      <a:r>
                        <a:rPr lang="el-GR" dirty="0" err="1"/>
                        <a:t>φησθα</a:t>
                      </a:r>
                      <a:r>
                        <a:rPr lang="el-GR" dirty="0"/>
                        <a:t> </a:t>
                      </a:r>
                      <a:r>
                        <a:rPr lang="en-US" dirty="0"/>
                        <a:t>/</a:t>
                      </a:r>
                      <a:r>
                        <a:rPr lang="el-GR" dirty="0"/>
                        <a:t> </a:t>
                      </a:r>
                      <a:r>
                        <a:rPr lang="el-GR" dirty="0" err="1"/>
                        <a:t>ἔφης</a:t>
                      </a:r>
                      <a:endParaRPr lang="en-US" dirty="0"/>
                    </a:p>
                  </a:txBody>
                  <a:tcPr/>
                </a:tc>
                <a:tc>
                  <a:txBody>
                    <a:bodyPr/>
                    <a:lstStyle/>
                    <a:p>
                      <a:r>
                        <a:rPr lang="el-GR" dirty="0" err="1"/>
                        <a:t>ἔφατε</a:t>
                      </a:r>
                      <a:endParaRPr lang="en-US" dirty="0"/>
                    </a:p>
                  </a:txBody>
                  <a:tcPr/>
                </a:tc>
                <a:extLst>
                  <a:ext uri="{0D108BD9-81ED-4DB2-BD59-A6C34878D82A}">
                    <a16:rowId xmlns:a16="http://schemas.microsoft.com/office/drawing/2014/main" val="1937228366"/>
                  </a:ext>
                </a:extLst>
              </a:tr>
              <a:tr h="370840">
                <a:tc>
                  <a:txBody>
                    <a:bodyPr/>
                    <a:lstStyle/>
                    <a:p>
                      <a:r>
                        <a:rPr lang="en-US" dirty="0"/>
                        <a:t>3rd</a:t>
                      </a:r>
                    </a:p>
                  </a:txBody>
                  <a:tcPr/>
                </a:tc>
                <a:tc>
                  <a:txBody>
                    <a:bodyPr/>
                    <a:lstStyle/>
                    <a:p>
                      <a:r>
                        <a:rPr lang="el-GR" dirty="0" err="1"/>
                        <a:t>ἔφη</a:t>
                      </a:r>
                      <a:endParaRPr lang="en-US" dirty="0"/>
                    </a:p>
                  </a:txBody>
                  <a:tcPr/>
                </a:tc>
                <a:tc>
                  <a:txBody>
                    <a:bodyPr/>
                    <a:lstStyle/>
                    <a:p>
                      <a:r>
                        <a:rPr lang="el-GR" dirty="0" err="1"/>
                        <a:t>ἔφασαν</a:t>
                      </a:r>
                      <a:endParaRPr lang="en-US" dirty="0"/>
                    </a:p>
                  </a:txBody>
                  <a:tcPr/>
                </a:tc>
                <a:extLst>
                  <a:ext uri="{0D108BD9-81ED-4DB2-BD59-A6C34878D82A}">
                    <a16:rowId xmlns:a16="http://schemas.microsoft.com/office/drawing/2014/main" val="484839986"/>
                  </a:ext>
                </a:extLst>
              </a:tr>
            </a:tbl>
          </a:graphicData>
        </a:graphic>
      </p:graphicFrame>
    </p:spTree>
    <p:extLst>
      <p:ext uri="{BB962C8B-B14F-4D97-AF65-F5344CB8AC3E}">
        <p14:creationId xmlns:p14="http://schemas.microsoft.com/office/powerpoint/2010/main" val="96603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6946-EB7B-65C0-38DA-08BDC0941ACB}"/>
              </a:ext>
            </a:extLst>
          </p:cNvPr>
          <p:cNvSpPr>
            <a:spLocks noGrp="1"/>
          </p:cNvSpPr>
          <p:nvPr>
            <p:ph type="title"/>
          </p:nvPr>
        </p:nvSpPr>
        <p:spPr/>
        <p:txBody>
          <a:bodyPr/>
          <a:lstStyle/>
          <a:p>
            <a:r>
              <a:rPr lang="en-US" dirty="0"/>
              <a:t>Present subjunctive active</a:t>
            </a:r>
          </a:p>
        </p:txBody>
      </p:sp>
      <p:graphicFrame>
        <p:nvGraphicFramePr>
          <p:cNvPr id="5" name="Table 5">
            <a:extLst>
              <a:ext uri="{FF2B5EF4-FFF2-40B4-BE49-F238E27FC236}">
                <a16:creationId xmlns:a16="http://schemas.microsoft.com/office/drawing/2014/main" id="{0B8C00BA-6B9E-F2C1-413A-98F8EE6598FB}"/>
              </a:ext>
            </a:extLst>
          </p:cNvPr>
          <p:cNvGraphicFramePr>
            <a:graphicFrameLocks noGrp="1"/>
          </p:cNvGraphicFramePr>
          <p:nvPr>
            <p:ph idx="1"/>
            <p:extLst>
              <p:ext uri="{D42A27DB-BD31-4B8C-83A1-F6EECF244321}">
                <p14:modId xmlns:p14="http://schemas.microsoft.com/office/powerpoint/2010/main" val="2043279125"/>
              </p:ext>
            </p:extLst>
          </p:nvPr>
        </p:nvGraphicFramePr>
        <p:xfrm>
          <a:off x="838200" y="1825625"/>
          <a:ext cx="10515597" cy="175260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55319553"/>
                    </a:ext>
                  </a:extLst>
                </a:gridCol>
                <a:gridCol w="3505199">
                  <a:extLst>
                    <a:ext uri="{9D8B030D-6E8A-4147-A177-3AD203B41FA5}">
                      <a16:colId xmlns:a16="http://schemas.microsoft.com/office/drawing/2014/main" val="4244499162"/>
                    </a:ext>
                  </a:extLst>
                </a:gridCol>
                <a:gridCol w="3505199">
                  <a:extLst>
                    <a:ext uri="{9D8B030D-6E8A-4147-A177-3AD203B41FA5}">
                      <a16:colId xmlns:a16="http://schemas.microsoft.com/office/drawing/2014/main" val="2465938987"/>
                    </a:ext>
                  </a:extLst>
                </a:gridCol>
              </a:tblGrid>
              <a:tr h="370840">
                <a:tc>
                  <a:txBody>
                    <a:bodyPr/>
                    <a:lstStyle/>
                    <a:p>
                      <a:endParaRPr lang="en-US"/>
                    </a:p>
                  </a:txBody>
                  <a:tcPr/>
                </a:tc>
                <a:tc>
                  <a:txBody>
                    <a:bodyPr/>
                    <a:lstStyle/>
                    <a:p>
                      <a:r>
                        <a:rPr lang="en-US" dirty="0"/>
                        <a:t>sing. </a:t>
                      </a:r>
                      <a:r>
                        <a:rPr lang="el-GR" dirty="0"/>
                        <a:t>φα</a:t>
                      </a:r>
                      <a:r>
                        <a:rPr lang="en-US" dirty="0"/>
                        <a:t>- stem</a:t>
                      </a:r>
                    </a:p>
                  </a:txBody>
                  <a:tcPr/>
                </a:tc>
                <a:tc>
                  <a:txBody>
                    <a:bodyPr/>
                    <a:lstStyle/>
                    <a:p>
                      <a:r>
                        <a:rPr lang="en-US" dirty="0"/>
                        <a:t>pl. </a:t>
                      </a:r>
                      <a:r>
                        <a:rPr lang="el-GR" dirty="0"/>
                        <a:t>φα</a:t>
                      </a:r>
                      <a:r>
                        <a:rPr lang="en-US" dirty="0"/>
                        <a:t>- stem</a:t>
                      </a:r>
                    </a:p>
                  </a:txBody>
                  <a:tcPr/>
                </a:tc>
                <a:extLst>
                  <a:ext uri="{0D108BD9-81ED-4DB2-BD59-A6C34878D82A}">
                    <a16:rowId xmlns:a16="http://schemas.microsoft.com/office/drawing/2014/main" val="3827080603"/>
                  </a:ext>
                </a:extLst>
              </a:tr>
              <a:tr h="370840">
                <a:tc>
                  <a:txBody>
                    <a:bodyPr/>
                    <a:lstStyle/>
                    <a:p>
                      <a:r>
                        <a:rPr lang="en-US" dirty="0"/>
                        <a:t>1st</a:t>
                      </a:r>
                    </a:p>
                  </a:txBody>
                  <a:tcPr/>
                </a:tc>
                <a:tc>
                  <a:txBody>
                    <a:bodyPr/>
                    <a:lstStyle/>
                    <a:p>
                      <a:r>
                        <a:rPr lang="el-GR" dirty="0" err="1"/>
                        <a:t>φῶ</a:t>
                      </a:r>
                      <a:r>
                        <a:rPr lang="el-GR" dirty="0"/>
                        <a:t> </a:t>
                      </a:r>
                      <a:r>
                        <a:rPr lang="en-US" dirty="0"/>
                        <a:t>[contraction of </a:t>
                      </a:r>
                      <a:r>
                        <a:rPr lang="el-GR" dirty="0"/>
                        <a:t>φάω</a:t>
                      </a: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φῶμεν</a:t>
                      </a:r>
                      <a:r>
                        <a:rPr lang="en-US" dirty="0"/>
                        <a:t> [contraction of </a:t>
                      </a:r>
                      <a:r>
                        <a:rPr lang="el-GR" dirty="0" err="1"/>
                        <a:t>φάωμεν</a:t>
                      </a:r>
                      <a:r>
                        <a:rPr lang="en-US" dirty="0"/>
                        <a:t>]</a:t>
                      </a:r>
                    </a:p>
                    <a:p>
                      <a:endParaRPr lang="en-US" dirty="0"/>
                    </a:p>
                  </a:txBody>
                  <a:tcPr/>
                </a:tc>
                <a:extLst>
                  <a:ext uri="{0D108BD9-81ED-4DB2-BD59-A6C34878D82A}">
                    <a16:rowId xmlns:a16="http://schemas.microsoft.com/office/drawing/2014/main" val="3213257987"/>
                  </a:ext>
                </a:extLst>
              </a:tr>
              <a:tr h="370840">
                <a:tc>
                  <a:txBody>
                    <a:bodyPr/>
                    <a:lstStyle/>
                    <a:p>
                      <a:r>
                        <a:rPr lang="en-US" dirty="0"/>
                        <a:t>2nd</a:t>
                      </a:r>
                    </a:p>
                  </a:txBody>
                  <a:tcPr/>
                </a:tc>
                <a:tc>
                  <a:txBody>
                    <a:bodyPr/>
                    <a:lstStyle/>
                    <a:p>
                      <a:r>
                        <a:rPr lang="el-GR" dirty="0" err="1"/>
                        <a:t>φῇς</a:t>
                      </a:r>
                      <a:r>
                        <a:rPr lang="en-US" dirty="0"/>
                        <a:t> [contraction of </a:t>
                      </a:r>
                      <a:r>
                        <a:rPr lang="el-GR" dirty="0" err="1"/>
                        <a:t>φάῃς</a:t>
                      </a:r>
                      <a:r>
                        <a:rPr lang="en-US" dirty="0"/>
                        <a:t>]</a:t>
                      </a:r>
                    </a:p>
                  </a:txBody>
                  <a:tcPr/>
                </a:tc>
                <a:tc>
                  <a:txBody>
                    <a:bodyPr/>
                    <a:lstStyle/>
                    <a:p>
                      <a:r>
                        <a:rPr lang="el-GR" dirty="0" err="1"/>
                        <a:t>φῆτε</a:t>
                      </a:r>
                      <a:r>
                        <a:rPr lang="en-US" dirty="0"/>
                        <a:t> [contraction of </a:t>
                      </a:r>
                      <a:r>
                        <a:rPr lang="el-GR" dirty="0" err="1"/>
                        <a:t>φάητε</a:t>
                      </a:r>
                      <a:r>
                        <a:rPr lang="en-US" dirty="0"/>
                        <a:t>]</a:t>
                      </a:r>
                    </a:p>
                  </a:txBody>
                  <a:tcPr/>
                </a:tc>
                <a:extLst>
                  <a:ext uri="{0D108BD9-81ED-4DB2-BD59-A6C34878D82A}">
                    <a16:rowId xmlns:a16="http://schemas.microsoft.com/office/drawing/2014/main" val="1937228366"/>
                  </a:ext>
                </a:extLst>
              </a:tr>
              <a:tr h="370840">
                <a:tc>
                  <a:txBody>
                    <a:bodyPr/>
                    <a:lstStyle/>
                    <a:p>
                      <a:r>
                        <a:rPr lang="en-US" dirty="0"/>
                        <a:t>3rd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φῇ</a:t>
                      </a:r>
                      <a:r>
                        <a:rPr lang="en-US" dirty="0"/>
                        <a:t> [contraction of </a:t>
                      </a:r>
                      <a:r>
                        <a:rPr lang="el-GR" dirty="0" err="1"/>
                        <a:t>φάῃ</a:t>
                      </a: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φῶσι</a:t>
                      </a:r>
                      <a:r>
                        <a:rPr lang="en-US" dirty="0"/>
                        <a:t>(</a:t>
                      </a:r>
                      <a:r>
                        <a:rPr lang="el-GR" dirty="0"/>
                        <a:t>ν</a:t>
                      </a:r>
                      <a:r>
                        <a:rPr lang="en-US" dirty="0"/>
                        <a:t>) [contraction of </a:t>
                      </a:r>
                      <a:r>
                        <a:rPr lang="el-GR" dirty="0" err="1"/>
                        <a:t>φάωσι</a:t>
                      </a:r>
                      <a:r>
                        <a:rPr lang="en-US" dirty="0"/>
                        <a:t>]</a:t>
                      </a:r>
                    </a:p>
                  </a:txBody>
                  <a:tcPr/>
                </a:tc>
                <a:extLst>
                  <a:ext uri="{0D108BD9-81ED-4DB2-BD59-A6C34878D82A}">
                    <a16:rowId xmlns:a16="http://schemas.microsoft.com/office/drawing/2014/main" val="484839986"/>
                  </a:ext>
                </a:extLst>
              </a:tr>
            </a:tbl>
          </a:graphicData>
        </a:graphic>
      </p:graphicFrame>
    </p:spTree>
    <p:extLst>
      <p:ext uri="{BB962C8B-B14F-4D97-AF65-F5344CB8AC3E}">
        <p14:creationId xmlns:p14="http://schemas.microsoft.com/office/powerpoint/2010/main" val="3487598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6946-EB7B-65C0-38DA-08BDC0941ACB}"/>
              </a:ext>
            </a:extLst>
          </p:cNvPr>
          <p:cNvSpPr>
            <a:spLocks noGrp="1"/>
          </p:cNvSpPr>
          <p:nvPr>
            <p:ph type="title"/>
          </p:nvPr>
        </p:nvSpPr>
        <p:spPr/>
        <p:txBody>
          <a:bodyPr/>
          <a:lstStyle/>
          <a:p>
            <a:r>
              <a:rPr lang="en-US" dirty="0"/>
              <a:t>Present optative active</a:t>
            </a:r>
          </a:p>
        </p:txBody>
      </p:sp>
      <p:graphicFrame>
        <p:nvGraphicFramePr>
          <p:cNvPr id="5" name="Table 5">
            <a:extLst>
              <a:ext uri="{FF2B5EF4-FFF2-40B4-BE49-F238E27FC236}">
                <a16:creationId xmlns:a16="http://schemas.microsoft.com/office/drawing/2014/main" id="{0B8C00BA-6B9E-F2C1-413A-98F8EE6598FB}"/>
              </a:ext>
            </a:extLst>
          </p:cNvPr>
          <p:cNvGraphicFramePr>
            <a:graphicFrameLocks noGrp="1"/>
          </p:cNvGraphicFramePr>
          <p:nvPr>
            <p:ph idx="1"/>
            <p:extLst>
              <p:ext uri="{D42A27DB-BD31-4B8C-83A1-F6EECF244321}">
                <p14:modId xmlns:p14="http://schemas.microsoft.com/office/powerpoint/2010/main" val="4019648802"/>
              </p:ext>
            </p:extLst>
          </p:nvPr>
        </p:nvGraphicFramePr>
        <p:xfrm>
          <a:off x="838200" y="1825625"/>
          <a:ext cx="10515597" cy="14833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55319553"/>
                    </a:ext>
                  </a:extLst>
                </a:gridCol>
                <a:gridCol w="3505199">
                  <a:extLst>
                    <a:ext uri="{9D8B030D-6E8A-4147-A177-3AD203B41FA5}">
                      <a16:colId xmlns:a16="http://schemas.microsoft.com/office/drawing/2014/main" val="4244499162"/>
                    </a:ext>
                  </a:extLst>
                </a:gridCol>
                <a:gridCol w="3505199">
                  <a:extLst>
                    <a:ext uri="{9D8B030D-6E8A-4147-A177-3AD203B41FA5}">
                      <a16:colId xmlns:a16="http://schemas.microsoft.com/office/drawing/2014/main" val="2465938987"/>
                    </a:ext>
                  </a:extLst>
                </a:gridCol>
              </a:tblGrid>
              <a:tr h="370840">
                <a:tc>
                  <a:txBody>
                    <a:bodyPr/>
                    <a:lstStyle/>
                    <a:p>
                      <a:endParaRPr lang="en-US"/>
                    </a:p>
                  </a:txBody>
                  <a:tcPr/>
                </a:tc>
                <a:tc>
                  <a:txBody>
                    <a:bodyPr/>
                    <a:lstStyle/>
                    <a:p>
                      <a:r>
                        <a:rPr lang="en-US" dirty="0"/>
                        <a:t>sing. </a:t>
                      </a:r>
                      <a:r>
                        <a:rPr lang="el-GR" dirty="0"/>
                        <a:t>φα</a:t>
                      </a:r>
                      <a:r>
                        <a:rPr lang="en-US" dirty="0"/>
                        <a:t>- stem</a:t>
                      </a:r>
                    </a:p>
                  </a:txBody>
                  <a:tcPr/>
                </a:tc>
                <a:tc>
                  <a:txBody>
                    <a:bodyPr/>
                    <a:lstStyle/>
                    <a:p>
                      <a:r>
                        <a:rPr lang="en-US" dirty="0"/>
                        <a:t>pl. </a:t>
                      </a:r>
                      <a:r>
                        <a:rPr lang="el-GR" dirty="0"/>
                        <a:t>φα</a:t>
                      </a:r>
                      <a:r>
                        <a:rPr lang="en-US" dirty="0"/>
                        <a:t>- stem</a:t>
                      </a:r>
                    </a:p>
                  </a:txBody>
                  <a:tcPr/>
                </a:tc>
                <a:extLst>
                  <a:ext uri="{0D108BD9-81ED-4DB2-BD59-A6C34878D82A}">
                    <a16:rowId xmlns:a16="http://schemas.microsoft.com/office/drawing/2014/main" val="3827080603"/>
                  </a:ext>
                </a:extLst>
              </a:tr>
              <a:tr h="370840">
                <a:tc>
                  <a:txBody>
                    <a:bodyPr/>
                    <a:lstStyle/>
                    <a:p>
                      <a:r>
                        <a:rPr lang="en-US" dirty="0"/>
                        <a:t>1st</a:t>
                      </a:r>
                    </a:p>
                  </a:txBody>
                  <a:tcPr/>
                </a:tc>
                <a:tc>
                  <a:txBody>
                    <a:bodyPr/>
                    <a:lstStyle/>
                    <a:p>
                      <a:r>
                        <a:rPr lang="el-GR" dirty="0"/>
                        <a:t>φα</a:t>
                      </a:r>
                      <a:r>
                        <a:rPr lang="en-US" dirty="0" err="1"/>
                        <a:t>ί</a:t>
                      </a:r>
                      <a:r>
                        <a:rPr lang="el-GR" dirty="0"/>
                        <a:t>ην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φαῖμεν</a:t>
                      </a:r>
                      <a:r>
                        <a:rPr lang="en-US" dirty="0"/>
                        <a:t> </a:t>
                      </a:r>
                    </a:p>
                  </a:txBody>
                  <a:tcPr/>
                </a:tc>
                <a:extLst>
                  <a:ext uri="{0D108BD9-81ED-4DB2-BD59-A6C34878D82A}">
                    <a16:rowId xmlns:a16="http://schemas.microsoft.com/office/drawing/2014/main" val="3213257987"/>
                  </a:ext>
                </a:extLst>
              </a:tr>
              <a:tr h="370840">
                <a:tc>
                  <a:txBody>
                    <a:bodyPr/>
                    <a:lstStyle/>
                    <a:p>
                      <a:r>
                        <a:rPr lang="en-US" dirty="0"/>
                        <a:t>2nd</a:t>
                      </a:r>
                    </a:p>
                  </a:txBody>
                  <a:tcPr/>
                </a:tc>
                <a:tc>
                  <a:txBody>
                    <a:bodyPr/>
                    <a:lstStyle/>
                    <a:p>
                      <a:r>
                        <a:rPr lang="el-GR" dirty="0" err="1"/>
                        <a:t>φαίης</a:t>
                      </a:r>
                      <a:endParaRPr lang="en-US" dirty="0"/>
                    </a:p>
                  </a:txBody>
                  <a:tcPr/>
                </a:tc>
                <a:tc>
                  <a:txBody>
                    <a:bodyPr/>
                    <a:lstStyle/>
                    <a:p>
                      <a:r>
                        <a:rPr lang="el-GR" dirty="0" err="1"/>
                        <a:t>φαῖτε</a:t>
                      </a:r>
                      <a:endParaRPr lang="en-US" dirty="0"/>
                    </a:p>
                  </a:txBody>
                  <a:tcPr/>
                </a:tc>
                <a:extLst>
                  <a:ext uri="{0D108BD9-81ED-4DB2-BD59-A6C34878D82A}">
                    <a16:rowId xmlns:a16="http://schemas.microsoft.com/office/drawing/2014/main" val="1937228366"/>
                  </a:ext>
                </a:extLst>
              </a:tr>
              <a:tr h="370840">
                <a:tc>
                  <a:txBody>
                    <a:bodyPr/>
                    <a:lstStyle/>
                    <a:p>
                      <a:r>
                        <a:rPr lang="en-US" dirty="0"/>
                        <a:t>3rd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φαίη</a:t>
                      </a:r>
                      <a:r>
                        <a:rPr lang="en-US"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φα</a:t>
                      </a:r>
                      <a:r>
                        <a:rPr lang="en-US" dirty="0" err="1"/>
                        <a:t>ῖ</a:t>
                      </a:r>
                      <a:r>
                        <a:rPr lang="el-GR" dirty="0"/>
                        <a:t>εν</a:t>
                      </a:r>
                      <a:r>
                        <a:rPr lang="en-US" dirty="0"/>
                        <a:t> [</a:t>
                      </a:r>
                      <a:r>
                        <a:rPr lang="el-GR" dirty="0"/>
                        <a:t>φα</a:t>
                      </a:r>
                      <a:r>
                        <a:rPr lang="en-US" dirty="0" err="1"/>
                        <a:t>ί</a:t>
                      </a:r>
                      <a:r>
                        <a:rPr lang="el-GR" dirty="0" err="1"/>
                        <a:t>ησαν</a:t>
                      </a:r>
                      <a:r>
                        <a:rPr lang="el-GR" dirty="0"/>
                        <a:t> </a:t>
                      </a:r>
                      <a:r>
                        <a:rPr lang="en-US" dirty="0"/>
                        <a:t>possible too]</a:t>
                      </a:r>
                    </a:p>
                  </a:txBody>
                  <a:tcPr/>
                </a:tc>
                <a:extLst>
                  <a:ext uri="{0D108BD9-81ED-4DB2-BD59-A6C34878D82A}">
                    <a16:rowId xmlns:a16="http://schemas.microsoft.com/office/drawing/2014/main" val="484839986"/>
                  </a:ext>
                </a:extLst>
              </a:tr>
            </a:tbl>
          </a:graphicData>
        </a:graphic>
      </p:graphicFrame>
    </p:spTree>
    <p:extLst>
      <p:ext uri="{BB962C8B-B14F-4D97-AF65-F5344CB8AC3E}">
        <p14:creationId xmlns:p14="http://schemas.microsoft.com/office/powerpoint/2010/main" val="243249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6946-EB7B-65C0-38DA-08BDC0941ACB}"/>
              </a:ext>
            </a:extLst>
          </p:cNvPr>
          <p:cNvSpPr>
            <a:spLocks noGrp="1"/>
          </p:cNvSpPr>
          <p:nvPr>
            <p:ph type="title"/>
          </p:nvPr>
        </p:nvSpPr>
        <p:spPr/>
        <p:txBody>
          <a:bodyPr/>
          <a:lstStyle/>
          <a:p>
            <a:r>
              <a:rPr lang="en-US" dirty="0"/>
              <a:t>Present imperative active</a:t>
            </a:r>
          </a:p>
        </p:txBody>
      </p:sp>
      <p:graphicFrame>
        <p:nvGraphicFramePr>
          <p:cNvPr id="5" name="Table 5">
            <a:extLst>
              <a:ext uri="{FF2B5EF4-FFF2-40B4-BE49-F238E27FC236}">
                <a16:creationId xmlns:a16="http://schemas.microsoft.com/office/drawing/2014/main" id="{0B8C00BA-6B9E-F2C1-413A-98F8EE6598FB}"/>
              </a:ext>
            </a:extLst>
          </p:cNvPr>
          <p:cNvGraphicFramePr>
            <a:graphicFrameLocks noGrp="1"/>
          </p:cNvGraphicFramePr>
          <p:nvPr>
            <p:ph idx="1"/>
            <p:extLst>
              <p:ext uri="{D42A27DB-BD31-4B8C-83A1-F6EECF244321}">
                <p14:modId xmlns:p14="http://schemas.microsoft.com/office/powerpoint/2010/main" val="247270122"/>
              </p:ext>
            </p:extLst>
          </p:nvPr>
        </p:nvGraphicFramePr>
        <p:xfrm>
          <a:off x="838200" y="1825625"/>
          <a:ext cx="10515597" cy="14833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755319553"/>
                    </a:ext>
                  </a:extLst>
                </a:gridCol>
                <a:gridCol w="3505199">
                  <a:extLst>
                    <a:ext uri="{9D8B030D-6E8A-4147-A177-3AD203B41FA5}">
                      <a16:colId xmlns:a16="http://schemas.microsoft.com/office/drawing/2014/main" val="4244499162"/>
                    </a:ext>
                  </a:extLst>
                </a:gridCol>
                <a:gridCol w="3505199">
                  <a:extLst>
                    <a:ext uri="{9D8B030D-6E8A-4147-A177-3AD203B41FA5}">
                      <a16:colId xmlns:a16="http://schemas.microsoft.com/office/drawing/2014/main" val="2465938987"/>
                    </a:ext>
                  </a:extLst>
                </a:gridCol>
              </a:tblGrid>
              <a:tr h="370840">
                <a:tc>
                  <a:txBody>
                    <a:bodyPr/>
                    <a:lstStyle/>
                    <a:p>
                      <a:endParaRPr lang="en-US"/>
                    </a:p>
                  </a:txBody>
                  <a:tcPr/>
                </a:tc>
                <a:tc>
                  <a:txBody>
                    <a:bodyPr/>
                    <a:lstStyle/>
                    <a:p>
                      <a:r>
                        <a:rPr lang="en-US" dirty="0"/>
                        <a:t>sing. </a:t>
                      </a:r>
                      <a:r>
                        <a:rPr lang="el-GR" dirty="0"/>
                        <a:t>φα</a:t>
                      </a:r>
                      <a:r>
                        <a:rPr lang="en-US" dirty="0"/>
                        <a:t>- stem</a:t>
                      </a:r>
                    </a:p>
                  </a:txBody>
                  <a:tcPr/>
                </a:tc>
                <a:tc>
                  <a:txBody>
                    <a:bodyPr/>
                    <a:lstStyle/>
                    <a:p>
                      <a:r>
                        <a:rPr lang="en-US" dirty="0"/>
                        <a:t>pl. </a:t>
                      </a:r>
                      <a:r>
                        <a:rPr lang="el-GR" dirty="0"/>
                        <a:t>φα</a:t>
                      </a:r>
                      <a:r>
                        <a:rPr lang="en-US" dirty="0"/>
                        <a:t>- stem</a:t>
                      </a:r>
                    </a:p>
                  </a:txBody>
                  <a:tcPr/>
                </a:tc>
                <a:extLst>
                  <a:ext uri="{0D108BD9-81ED-4DB2-BD59-A6C34878D82A}">
                    <a16:rowId xmlns:a16="http://schemas.microsoft.com/office/drawing/2014/main" val="3827080603"/>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13257987"/>
                  </a:ext>
                </a:extLst>
              </a:tr>
              <a:tr h="370840">
                <a:tc>
                  <a:txBody>
                    <a:bodyPr/>
                    <a:lstStyle/>
                    <a:p>
                      <a:r>
                        <a:rPr lang="en-US" dirty="0"/>
                        <a:t>2nd</a:t>
                      </a:r>
                    </a:p>
                  </a:txBody>
                  <a:tcPr/>
                </a:tc>
                <a:tc>
                  <a:txBody>
                    <a:bodyPr/>
                    <a:lstStyle/>
                    <a:p>
                      <a:r>
                        <a:rPr lang="el-GR" dirty="0" err="1"/>
                        <a:t>φαθ</a:t>
                      </a:r>
                      <a:r>
                        <a:rPr lang="en-US" dirty="0" err="1"/>
                        <a:t>ί</a:t>
                      </a:r>
                      <a:r>
                        <a:rPr lang="el-GR" dirty="0"/>
                        <a:t> </a:t>
                      </a:r>
                      <a:r>
                        <a:rPr lang="en-US" dirty="0"/>
                        <a:t>/ </a:t>
                      </a:r>
                      <a:r>
                        <a:rPr lang="el-GR" dirty="0" err="1"/>
                        <a:t>φάθι</a:t>
                      </a:r>
                      <a:endParaRPr lang="en-US" dirty="0"/>
                    </a:p>
                  </a:txBody>
                  <a:tcPr/>
                </a:tc>
                <a:tc>
                  <a:txBody>
                    <a:bodyPr/>
                    <a:lstStyle/>
                    <a:p>
                      <a:r>
                        <a:rPr lang="el-GR" dirty="0"/>
                        <a:t>φάτε</a:t>
                      </a:r>
                      <a:endParaRPr lang="en-US" dirty="0"/>
                    </a:p>
                  </a:txBody>
                  <a:tcPr/>
                </a:tc>
                <a:extLst>
                  <a:ext uri="{0D108BD9-81ED-4DB2-BD59-A6C34878D82A}">
                    <a16:rowId xmlns:a16="http://schemas.microsoft.com/office/drawing/2014/main" val="1937228366"/>
                  </a:ext>
                </a:extLst>
              </a:tr>
              <a:tr h="370840">
                <a:tc>
                  <a:txBody>
                    <a:bodyPr/>
                    <a:lstStyle/>
                    <a:p>
                      <a:r>
                        <a:rPr lang="en-US" dirty="0"/>
                        <a:t>3rd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φάτω</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φάντων</a:t>
                      </a:r>
                      <a:endParaRPr lang="en-US" dirty="0"/>
                    </a:p>
                  </a:txBody>
                  <a:tcPr/>
                </a:tc>
                <a:extLst>
                  <a:ext uri="{0D108BD9-81ED-4DB2-BD59-A6C34878D82A}">
                    <a16:rowId xmlns:a16="http://schemas.microsoft.com/office/drawing/2014/main" val="484839986"/>
                  </a:ext>
                </a:extLst>
              </a:tr>
            </a:tbl>
          </a:graphicData>
        </a:graphic>
      </p:graphicFrame>
    </p:spTree>
    <p:extLst>
      <p:ext uri="{BB962C8B-B14F-4D97-AF65-F5344CB8AC3E}">
        <p14:creationId xmlns:p14="http://schemas.microsoft.com/office/powerpoint/2010/main" val="364505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EC743E-285F-D0F9-4030-F745B71E1CA8}"/>
              </a:ext>
            </a:extLst>
          </p:cNvPr>
          <p:cNvSpPr>
            <a:spLocks noGrp="1"/>
          </p:cNvSpPr>
          <p:nvPr>
            <p:ph type="title"/>
          </p:nvPr>
        </p:nvSpPr>
        <p:spPr/>
        <p:txBody>
          <a:bodyPr/>
          <a:lstStyle/>
          <a:p>
            <a:r>
              <a:rPr lang="en-US" dirty="0"/>
              <a:t>Present infinitive active</a:t>
            </a:r>
          </a:p>
        </p:txBody>
      </p:sp>
      <p:sp>
        <p:nvSpPr>
          <p:cNvPr id="7" name="Content Placeholder 6">
            <a:extLst>
              <a:ext uri="{FF2B5EF4-FFF2-40B4-BE49-F238E27FC236}">
                <a16:creationId xmlns:a16="http://schemas.microsoft.com/office/drawing/2014/main" id="{0D9590AD-4DE4-8519-D94E-017A0AF2C710}"/>
              </a:ext>
            </a:extLst>
          </p:cNvPr>
          <p:cNvSpPr>
            <a:spLocks noGrp="1"/>
          </p:cNvSpPr>
          <p:nvPr>
            <p:ph idx="1"/>
          </p:nvPr>
        </p:nvSpPr>
        <p:spPr/>
        <p:txBody>
          <a:bodyPr/>
          <a:lstStyle/>
          <a:p>
            <a:pPr marL="0" indent="0">
              <a:buNone/>
            </a:pPr>
            <a:endParaRPr lang="en-US" dirty="0"/>
          </a:p>
          <a:p>
            <a:pPr marL="0" indent="0">
              <a:buNone/>
            </a:pPr>
            <a:r>
              <a:rPr lang="el-GR" dirty="0"/>
              <a:t>φ</a:t>
            </a:r>
            <a:r>
              <a:rPr lang="en-US" dirty="0" err="1"/>
              <a:t>ά</a:t>
            </a:r>
            <a:r>
              <a:rPr lang="el-GR" dirty="0"/>
              <a:t>ναι</a:t>
            </a:r>
            <a:endParaRPr lang="en-US" dirty="0"/>
          </a:p>
        </p:txBody>
      </p:sp>
    </p:spTree>
    <p:extLst>
      <p:ext uri="{BB962C8B-B14F-4D97-AF65-F5344CB8AC3E}">
        <p14:creationId xmlns:p14="http://schemas.microsoft.com/office/powerpoint/2010/main" val="1930783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994B-C31B-E70F-1DBC-027D10B1FDE7}"/>
              </a:ext>
            </a:extLst>
          </p:cNvPr>
          <p:cNvSpPr>
            <a:spLocks noGrp="1"/>
          </p:cNvSpPr>
          <p:nvPr>
            <p:ph type="title"/>
          </p:nvPr>
        </p:nvSpPr>
        <p:spPr/>
        <p:txBody>
          <a:bodyPr>
            <a:normAutofit/>
          </a:bodyPr>
          <a:lstStyle/>
          <a:p>
            <a:r>
              <a:rPr lang="en-US" sz="1600" dirty="0"/>
              <a:t>Present participle active</a:t>
            </a:r>
            <a:br>
              <a:rPr lang="en-US" sz="1600" dirty="0"/>
            </a:br>
            <a:r>
              <a:rPr lang="en-US" sz="1600" dirty="0"/>
              <a:t>The first set of forms are seldom used in Attic prose, but are found in poetry</a:t>
            </a:r>
            <a:br>
              <a:rPr lang="en-US" sz="1600" dirty="0"/>
            </a:br>
            <a:r>
              <a:rPr lang="en-US" sz="1600" dirty="0"/>
              <a:t>The second set of forms are more commonly used in Attic prose, and come from </a:t>
            </a:r>
            <a:r>
              <a:rPr lang="el-GR" sz="1600" dirty="0"/>
              <a:t>φάσκω</a:t>
            </a:r>
            <a:r>
              <a:rPr lang="en-US" sz="1600" dirty="0"/>
              <a:t>, a frequentative form of </a:t>
            </a:r>
            <a:r>
              <a:rPr lang="el-GR" sz="1600" dirty="0" err="1"/>
              <a:t>φημί</a:t>
            </a:r>
            <a:r>
              <a:rPr lang="en-US" sz="1600" dirty="0"/>
              <a:t> (</a:t>
            </a:r>
            <a:r>
              <a:rPr lang="el-GR" sz="1600" dirty="0"/>
              <a:t>φα</a:t>
            </a:r>
            <a:r>
              <a:rPr lang="en-US" sz="1600" dirty="0"/>
              <a:t>- + suffix –</a:t>
            </a:r>
            <a:r>
              <a:rPr lang="el-GR" sz="1600" dirty="0" err="1"/>
              <a:t>σκ</a:t>
            </a:r>
            <a:r>
              <a:rPr lang="el-GR" sz="1600" dirty="0"/>
              <a:t>)</a:t>
            </a:r>
            <a:r>
              <a:rPr lang="en-US" sz="1600" dirty="0"/>
              <a:t>, meaning “to keep on saying, say often”</a:t>
            </a:r>
          </a:p>
        </p:txBody>
      </p:sp>
      <p:graphicFrame>
        <p:nvGraphicFramePr>
          <p:cNvPr id="4" name="Table 4">
            <a:extLst>
              <a:ext uri="{FF2B5EF4-FFF2-40B4-BE49-F238E27FC236}">
                <a16:creationId xmlns:a16="http://schemas.microsoft.com/office/drawing/2014/main" id="{68698657-5CEB-CB3D-6B86-D02082816321}"/>
              </a:ext>
            </a:extLst>
          </p:cNvPr>
          <p:cNvGraphicFramePr>
            <a:graphicFrameLocks noGrp="1"/>
          </p:cNvGraphicFramePr>
          <p:nvPr>
            <p:ph idx="1"/>
            <p:extLst>
              <p:ext uri="{D42A27DB-BD31-4B8C-83A1-F6EECF244321}">
                <p14:modId xmlns:p14="http://schemas.microsoft.com/office/powerpoint/2010/main" val="3038397367"/>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25118607"/>
                    </a:ext>
                  </a:extLst>
                </a:gridCol>
                <a:gridCol w="2628900">
                  <a:extLst>
                    <a:ext uri="{9D8B030D-6E8A-4147-A177-3AD203B41FA5}">
                      <a16:colId xmlns:a16="http://schemas.microsoft.com/office/drawing/2014/main" val="1995306141"/>
                    </a:ext>
                  </a:extLst>
                </a:gridCol>
                <a:gridCol w="2628900">
                  <a:extLst>
                    <a:ext uri="{9D8B030D-6E8A-4147-A177-3AD203B41FA5}">
                      <a16:colId xmlns:a16="http://schemas.microsoft.com/office/drawing/2014/main" val="2605087722"/>
                    </a:ext>
                  </a:extLst>
                </a:gridCol>
                <a:gridCol w="2628900">
                  <a:extLst>
                    <a:ext uri="{9D8B030D-6E8A-4147-A177-3AD203B41FA5}">
                      <a16:colId xmlns:a16="http://schemas.microsoft.com/office/drawing/2014/main" val="1121678505"/>
                    </a:ext>
                  </a:extLst>
                </a:gridCol>
              </a:tblGrid>
              <a:tr h="370840">
                <a:tc>
                  <a:txBody>
                    <a:bodyPr/>
                    <a:lstStyle/>
                    <a:p>
                      <a:endParaRPr lang="en-US"/>
                    </a:p>
                  </a:txBody>
                  <a:tcPr/>
                </a:tc>
                <a:tc>
                  <a:txBody>
                    <a:bodyPr/>
                    <a:lstStyle/>
                    <a:p>
                      <a:r>
                        <a:rPr lang="en-US" dirty="0"/>
                        <a:t>masc.</a:t>
                      </a:r>
                    </a:p>
                  </a:txBody>
                  <a:tcPr/>
                </a:tc>
                <a:tc>
                  <a:txBody>
                    <a:bodyPr/>
                    <a:lstStyle/>
                    <a:p>
                      <a:r>
                        <a:rPr lang="en-US" dirty="0"/>
                        <a:t>fem.</a:t>
                      </a:r>
                    </a:p>
                  </a:txBody>
                  <a:tcPr/>
                </a:tc>
                <a:tc>
                  <a:txBody>
                    <a:bodyPr/>
                    <a:lstStyle/>
                    <a:p>
                      <a:r>
                        <a:rPr lang="en-US" dirty="0"/>
                        <a:t>neut.</a:t>
                      </a:r>
                    </a:p>
                  </a:txBody>
                  <a:tcPr/>
                </a:tc>
                <a:extLst>
                  <a:ext uri="{0D108BD9-81ED-4DB2-BD59-A6C34878D82A}">
                    <a16:rowId xmlns:a16="http://schemas.microsoft.com/office/drawing/2014/main" val="2495199127"/>
                  </a:ext>
                </a:extLst>
              </a:tr>
              <a:tr h="370840">
                <a:tc>
                  <a:txBody>
                    <a:bodyPr/>
                    <a:lstStyle/>
                    <a:p>
                      <a:r>
                        <a:rPr lang="en-US" dirty="0"/>
                        <a:t>nom.</a:t>
                      </a:r>
                    </a:p>
                  </a:txBody>
                  <a:tcPr/>
                </a:tc>
                <a:tc>
                  <a:txBody>
                    <a:bodyPr/>
                    <a:lstStyle/>
                    <a:p>
                      <a:r>
                        <a:rPr lang="el-GR" dirty="0"/>
                        <a:t>φ</a:t>
                      </a:r>
                      <a:r>
                        <a:rPr lang="en-US" dirty="0" err="1"/>
                        <a:t>ά</a:t>
                      </a:r>
                      <a:r>
                        <a:rPr lang="el-GR" dirty="0"/>
                        <a:t>ς</a:t>
                      </a:r>
                      <a:endParaRPr lang="en-US" dirty="0"/>
                    </a:p>
                  </a:txBody>
                  <a:tcPr/>
                </a:tc>
                <a:tc>
                  <a:txBody>
                    <a:bodyPr/>
                    <a:lstStyle/>
                    <a:p>
                      <a:r>
                        <a:rPr lang="el-GR" dirty="0" err="1"/>
                        <a:t>φᾶσα</a:t>
                      </a:r>
                      <a:endParaRPr lang="en-US" dirty="0"/>
                    </a:p>
                  </a:txBody>
                  <a:tcPr/>
                </a:tc>
                <a:tc>
                  <a:txBody>
                    <a:bodyPr/>
                    <a:lstStyle/>
                    <a:p>
                      <a:r>
                        <a:rPr lang="el-GR" dirty="0" err="1"/>
                        <a:t>φάν</a:t>
                      </a:r>
                      <a:endParaRPr lang="en-US" dirty="0"/>
                    </a:p>
                  </a:txBody>
                  <a:tcPr/>
                </a:tc>
                <a:extLst>
                  <a:ext uri="{0D108BD9-81ED-4DB2-BD59-A6C34878D82A}">
                    <a16:rowId xmlns:a16="http://schemas.microsoft.com/office/drawing/2014/main" val="1578971015"/>
                  </a:ext>
                </a:extLst>
              </a:tr>
              <a:tr h="370840">
                <a:tc>
                  <a:txBody>
                    <a:bodyPr/>
                    <a:lstStyle/>
                    <a:p>
                      <a:r>
                        <a:rPr lang="en-US" dirty="0"/>
                        <a:t>gen.</a:t>
                      </a:r>
                    </a:p>
                  </a:txBody>
                  <a:tcPr/>
                </a:tc>
                <a:tc>
                  <a:txBody>
                    <a:bodyPr/>
                    <a:lstStyle/>
                    <a:p>
                      <a:r>
                        <a:rPr lang="el-GR" dirty="0"/>
                        <a:t>φαντός</a:t>
                      </a:r>
                      <a:endParaRPr lang="en-US" dirty="0"/>
                    </a:p>
                  </a:txBody>
                  <a:tcPr/>
                </a:tc>
                <a:tc>
                  <a:txBody>
                    <a:bodyPr/>
                    <a:lstStyle/>
                    <a:p>
                      <a:r>
                        <a:rPr lang="el-GR" dirty="0"/>
                        <a:t>φάσης</a:t>
                      </a:r>
                      <a:endParaRPr lang="en-US" dirty="0"/>
                    </a:p>
                  </a:txBody>
                  <a:tcPr/>
                </a:tc>
                <a:tc>
                  <a:txBody>
                    <a:bodyPr/>
                    <a:lstStyle/>
                    <a:p>
                      <a:r>
                        <a:rPr lang="el-GR" dirty="0"/>
                        <a:t>φαντός</a:t>
                      </a:r>
                      <a:endParaRPr lang="en-US" dirty="0"/>
                    </a:p>
                  </a:txBody>
                  <a:tcPr/>
                </a:tc>
                <a:extLst>
                  <a:ext uri="{0D108BD9-81ED-4DB2-BD59-A6C34878D82A}">
                    <a16:rowId xmlns:a16="http://schemas.microsoft.com/office/drawing/2014/main" val="32086669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02218583"/>
                  </a:ext>
                </a:extLst>
              </a:tr>
              <a:tr h="370840">
                <a:tc>
                  <a:txBody>
                    <a:bodyPr/>
                    <a:lstStyle/>
                    <a:p>
                      <a:r>
                        <a:rPr lang="en-US" dirty="0"/>
                        <a:t>nom.</a:t>
                      </a:r>
                    </a:p>
                  </a:txBody>
                  <a:tcPr/>
                </a:tc>
                <a:tc>
                  <a:txBody>
                    <a:bodyPr/>
                    <a:lstStyle/>
                    <a:p>
                      <a:r>
                        <a:rPr lang="el-GR" dirty="0"/>
                        <a:t>φ</a:t>
                      </a:r>
                      <a:r>
                        <a:rPr lang="en-US" dirty="0" err="1"/>
                        <a:t>ά</a:t>
                      </a:r>
                      <a:r>
                        <a:rPr lang="el-GR" dirty="0" err="1"/>
                        <a:t>σκων</a:t>
                      </a:r>
                      <a:endParaRPr lang="en-US" dirty="0"/>
                    </a:p>
                  </a:txBody>
                  <a:tcPr/>
                </a:tc>
                <a:tc>
                  <a:txBody>
                    <a:bodyPr/>
                    <a:lstStyle/>
                    <a:p>
                      <a:r>
                        <a:rPr lang="el-GR" dirty="0" err="1"/>
                        <a:t>φάσκουσα</a:t>
                      </a:r>
                      <a:endParaRPr lang="en-US" dirty="0"/>
                    </a:p>
                  </a:txBody>
                  <a:tcPr/>
                </a:tc>
                <a:tc>
                  <a:txBody>
                    <a:bodyPr/>
                    <a:lstStyle/>
                    <a:p>
                      <a:r>
                        <a:rPr lang="el-GR" dirty="0" err="1"/>
                        <a:t>φάσκον</a:t>
                      </a:r>
                      <a:endParaRPr lang="en-US" dirty="0"/>
                    </a:p>
                  </a:txBody>
                  <a:tcPr/>
                </a:tc>
                <a:extLst>
                  <a:ext uri="{0D108BD9-81ED-4DB2-BD59-A6C34878D82A}">
                    <a16:rowId xmlns:a16="http://schemas.microsoft.com/office/drawing/2014/main" val="2523941182"/>
                  </a:ext>
                </a:extLst>
              </a:tr>
              <a:tr h="370840">
                <a:tc>
                  <a:txBody>
                    <a:bodyPr/>
                    <a:lstStyle/>
                    <a:p>
                      <a:r>
                        <a:rPr lang="en-US" dirty="0"/>
                        <a:t>gen.</a:t>
                      </a:r>
                    </a:p>
                  </a:txBody>
                  <a:tcPr/>
                </a:tc>
                <a:tc>
                  <a:txBody>
                    <a:bodyPr/>
                    <a:lstStyle/>
                    <a:p>
                      <a:r>
                        <a:rPr lang="el-GR" dirty="0" err="1"/>
                        <a:t>φάσκοντος</a:t>
                      </a:r>
                      <a:endParaRPr lang="en-US" dirty="0"/>
                    </a:p>
                  </a:txBody>
                  <a:tcPr/>
                </a:tc>
                <a:tc>
                  <a:txBody>
                    <a:bodyPr/>
                    <a:lstStyle/>
                    <a:p>
                      <a:r>
                        <a:rPr lang="el-GR" dirty="0" err="1"/>
                        <a:t>φασκούσης</a:t>
                      </a:r>
                      <a:endParaRPr lang="en-US" dirty="0"/>
                    </a:p>
                  </a:txBody>
                  <a:tcPr/>
                </a:tc>
                <a:tc>
                  <a:txBody>
                    <a:bodyPr/>
                    <a:lstStyle/>
                    <a:p>
                      <a:r>
                        <a:rPr lang="el-GR" dirty="0" err="1"/>
                        <a:t>φάσκοντος</a:t>
                      </a:r>
                      <a:endParaRPr lang="en-US" dirty="0"/>
                    </a:p>
                  </a:txBody>
                  <a:tcPr/>
                </a:tc>
                <a:extLst>
                  <a:ext uri="{0D108BD9-81ED-4DB2-BD59-A6C34878D82A}">
                    <a16:rowId xmlns:a16="http://schemas.microsoft.com/office/drawing/2014/main" val="196378258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3386477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823430787"/>
                  </a:ext>
                </a:extLst>
              </a:tr>
            </a:tbl>
          </a:graphicData>
        </a:graphic>
      </p:graphicFrame>
    </p:spTree>
    <p:extLst>
      <p:ext uri="{BB962C8B-B14F-4D97-AF65-F5344CB8AC3E}">
        <p14:creationId xmlns:p14="http://schemas.microsoft.com/office/powerpoint/2010/main" val="2212104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684</Words>
  <Application>Microsoft Macintosh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Lesson 41 φημί Indirect Discourse with infinitive</vt:lpstr>
      <vt:lpstr>φημί, φήσω, ἔφησα,—,—,—</vt:lpstr>
      <vt:lpstr>Present indicative active. Like εἰμί, pres. indic. of φημί is enclitic apart from 2nd s. Accent markings on other forms represent place where accent will appear if word is in front of another enclitic, but most of the time an accent will not appear. </vt:lpstr>
      <vt:lpstr>Imperfect indicative active</vt:lpstr>
      <vt:lpstr>Present subjunctive active</vt:lpstr>
      <vt:lpstr>Present optative active</vt:lpstr>
      <vt:lpstr>Present imperative active</vt:lpstr>
      <vt:lpstr>Present infinitive active</vt:lpstr>
      <vt:lpstr>Present participle active The first set of forms are seldom used in Attic prose, but are found in poetry The second set of forms are more commonly used in Attic prose, and come from φάσκω, a frequentative form of φημί (φα- + suffix –σκ), meaning “to keep on saying, say often”</vt:lpstr>
      <vt:lpstr>Indirect discourse (statement) using infinitive construction</vt:lpstr>
      <vt:lpstr>From textbook, pp. 298–299</vt:lpstr>
      <vt:lpstr>From textbook, pp. 298–299</vt:lpstr>
      <vt:lpstr>From textbook, pp. 298–299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41 φημί Indirect Discourse with infinitive</dc:title>
  <dc:creator>Alexander J. Hollmann</dc:creator>
  <cp:lastModifiedBy>Alexander J. Hollmann</cp:lastModifiedBy>
  <cp:revision>13</cp:revision>
  <dcterms:created xsi:type="dcterms:W3CDTF">2022-04-20T18:45:44Z</dcterms:created>
  <dcterms:modified xsi:type="dcterms:W3CDTF">2024-04-17T18:16:41Z</dcterms:modified>
</cp:coreProperties>
</file>