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2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7" id="3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6" id="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7" id="8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8" id="8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0" id="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1" id="9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2" id="9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5" id="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6" id="9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7" id="9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1" id="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2" id="10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3" id="10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1" id="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" id="4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3" id="4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5" id="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" id="4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7" id="4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3" id="5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9" id="5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3" id="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4" id="6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5" id="6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1" id="7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4" id="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5" id="7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6" id="7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0" id="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1" id="8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2" id="8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0" id="10"/>
          <p:cNvSpPr txBox="1"/>
          <p:nvPr>
            <p:ph type="subTitle" idx="1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11" id="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12" id="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16" id="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9" id="19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0" id="20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21" id="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name="Shape 24" id="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name="Shape 27" id="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name="Shape 29" id="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7" id="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4.jp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2.jpg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5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6.xml"/><Relationship Type="http://schemas.openxmlformats.org/officeDocument/2006/relationships/image" Id="rId3" Target="../media/image01.jp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5.xml"/><Relationship Type="http://schemas.openxmlformats.org/officeDocument/2006/relationships/image" Id="rId3" Target="../media/image03.pn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5.xml"/><Relationship Type="http://schemas.openxmlformats.org/officeDocument/2006/relationships/image" Id="rId3" Target="../media/image00.pn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5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0" id="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" id="31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ctr"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Variability</a:t>
            </a:r>
          </a:p>
        </p:txBody>
      </p:sp>
      <p:sp>
        <p:nvSpPr>
          <p:cNvPr name="Shape 32" id="32"/>
          <p:cNvSpPr txBox="1"/>
          <p:nvPr>
            <p:ph type="subTitle" idx="1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By Jennie, Morya, and Antoine</a:t>
            </a:r>
          </a:p>
          <a:p>
            <a:r>
              <a:t/>
            </a:r>
          </a:p>
        </p:txBody>
      </p:sp>
      <p:sp>
        <p:nvSpPr>
          <p:cNvPr name="Shape 33" id="33"/>
          <p:cNvSpPr txBox="1"/>
          <p:nvPr/>
        </p:nvSpPr>
        <p:spPr>
          <a:xfrm>
            <a:off y="1929000" x="682410"/>
            <a:ext cy="2692799" cx="78791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None/>
            </a:pPr>
            <a:r>
              <a:rPr lang="en" sz="3000">
                <a:solidFill>
                  <a:schemeClr val="dk1"/>
                </a:solidFill>
              </a:rPr>
              <a:t>The process by which a modern object can remain itself while being personalized for individual needs. This procedure can be achieved through digitization.</a:t>
            </a:r>
          </a:p>
        </p:txBody>
      </p:sp>
      <p:sp>
        <p:nvSpPr>
          <p:cNvPr name="Shape 34" id="34"/>
          <p:cNvSpPr txBox="1"/>
          <p:nvPr/>
        </p:nvSpPr>
        <p:spPr>
          <a:xfrm>
            <a:off y="2109997" x="1300695"/>
            <a:ext cy="1907099" cx="63701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3" id="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4" id="8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As Old Media </a:t>
            </a:r>
          </a:p>
        </p:txBody>
      </p:sp>
      <p:sp>
        <p:nvSpPr>
          <p:cNvPr name="Shape 85" id="8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Variability as an old media function can be seen through the phenomena of multiple editions.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 book can have a first edition, a second edition, a third edition, and etc. The editions might have slight differences, but the book will fundamentally be the same.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 change in perception between new and old media is very slight, because multiple versions of objects of media have almost always existed.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300"/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00"/>
                            </p:stCondLst>
                            <p:childTnLst>
                              <p:par>
                                <p:cTn presetClass="entr" presetSubtype="0" presetID="10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300"/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00"/>
                            </p:stCondLst>
                            <p:childTnLst>
                              <p:par>
                                <p:cTn presetClass="entr" presetSubtype="0" presetID="10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300"/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900"/>
                            </p:stCondLst>
                            <p:childTnLst>
                              <p:par>
                                <p:cTn presetClass="emph" presetSubtype="0" presetID="8" nodeType="afterEffect" fill="hold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6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3" id="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4" id="94"/>
          <p:cNvSpPr/>
          <p:nvPr/>
        </p:nvSpPr>
        <p:spPr>
          <a:xfrm>
            <a:off y="8861" x="-86838"/>
            <a:ext cy="6834516" cx="926671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8" id="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9" id="99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Closed Captioning Provided by Jennie, Antoine, and Morya</a:t>
            </a:r>
          </a:p>
        </p:txBody>
      </p:sp>
      <p:sp>
        <p:nvSpPr>
          <p:cNvPr name="Shape 100" id="100"/>
          <p:cNvSpPr txBox="1"/>
          <p:nvPr/>
        </p:nvSpPr>
        <p:spPr>
          <a:xfrm>
            <a:off y="744275" x="673400"/>
            <a:ext cy="3845400" cx="77795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The End</a:t>
            </a:r>
          </a:p>
          <a:p>
            <a:r>
              <a:t/>
            </a:r>
          </a:p>
          <a:p>
            <a:pPr algn="ctr"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Any Questions?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xit" presetSubtype="0" presetID="10" nodeType="afterEffect" fill="hold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8" id="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" id="39"/>
          <p:cNvSpPr txBox="1"/>
          <p:nvPr>
            <p:ph type="body" idx="1"/>
          </p:nvPr>
        </p:nvSpPr>
        <p:spPr>
          <a:xfrm>
            <a:off y="1586525" x="345775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81000" marL="914400" rtl="0" lvl="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Google is a search engine that retrieves information from the internet that the user is trying to search for.</a:t>
            </a:r>
          </a:p>
          <a:p>
            <a:r>
              <a:t/>
            </a:r>
          </a:p>
          <a:p>
            <a:pPr indent="-381000" marL="914400" rtl="0" lvl="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As the user further uses Google, it begins to adapt to the users' interests by memorizing previous searches. </a:t>
            </a:r>
          </a:p>
          <a:p>
            <a:r>
              <a:t/>
            </a:r>
          </a:p>
          <a:p>
            <a:pPr indent="-381000" marL="914400" rtl="0" lvl="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It will therefore adapt and will even provide new suggestions, and advertisements that may interest you. </a:t>
            </a:r>
          </a:p>
          <a:p>
            <a:r>
              <a:t/>
            </a:r>
          </a:p>
          <a:p>
            <a:pPr indent="-381000" marL="914400" lvl="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Google will even record your locations and return searches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specific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 to that area.</a:t>
            </a:r>
          </a:p>
        </p:txBody>
      </p:sp>
      <p:sp>
        <p:nvSpPr>
          <p:cNvPr name="Shape 40" id="40"/>
          <p:cNvSpPr txBox="1"/>
          <p:nvPr/>
        </p:nvSpPr>
        <p:spPr>
          <a:xfrm>
            <a:off y="267425" x="603250"/>
            <a:ext cy="936600" cx="79058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>
              <a:buNone/>
            </a:pPr>
            <a:r>
              <a:rPr lang="en" sz="3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Google Filter Bubble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8" id="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" id="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The Variability of the car</a:t>
            </a:r>
          </a:p>
        </p:txBody>
      </p:sp>
      <p:sp>
        <p:nvSpPr>
          <p:cNvPr name="Shape 50" id="5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 car starts as a skeleton with all the basic amenities of that car.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It can then be customized or changed, usually a company gives three or four other more luxurious options, to a person's preferences.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Even after the customization the car itself is still fundamentally the car that originally rolled off the assembly line, but exists in mnay different forms.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Class="entr" presetSubtype="8" presetID="2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2000"/>
                                        <p:tgtEl>
                                          <p:spTgt spid="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presetClass="entr" presetSubtype="8" presetID="2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2000"/>
                                        <p:tgtEl>
                                          <p:spTgt spid="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presetClass="entr" presetSubtype="8" presetID="2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2000"/>
                                        <p:tgtEl>
                                          <p:spTgt spid="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The Prius</a:t>
            </a:r>
          </a:p>
        </p:txBody>
      </p:sp>
      <p:sp>
        <p:nvSpPr>
          <p:cNvPr name="Shape 56" id="5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Prius is a perfect example of this.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It comes in four different versions the basic Prius, the Prius C, Prius v, and the Prius plug-in.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All of these versions have multiple models which have slightly different features than the basic model. For example, the Prius Plug-in Hybrid comes with Hybrid Synergy Drive, but it does not have the HUD (heads up display) of the Prius Plug-in Hybrid Advanced.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These cars are still the same car, with small changes in amenities.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Class="entr" presetSubtype="16" presetID="23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800"/>
                                        <p:tgtEl>
                                          <p:spTgt spid="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800"/>
                                        <p:tgtEl>
                                          <p:spTgt spid="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00"/>
                            </p:stCondLst>
                            <p:childTnLst>
                              <p:par>
                                <p:cTn presetClass="entr" presetSubtype="16" presetID="23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800"/>
                                        <p:tgtEl>
                                          <p:spTgt spid="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800"/>
                                        <p:tgtEl>
                                          <p:spTgt spid="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600"/>
                            </p:stCondLst>
                            <p:childTnLst>
                              <p:par>
                                <p:cTn presetClass="entr" presetSubtype="16" presetID="23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800"/>
                                        <p:tgtEl>
                                          <p:spTgt spid="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800"/>
                                        <p:tgtEl>
                                          <p:spTgt spid="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400"/>
                            </p:stCondLst>
                            <p:childTnLst>
                              <p:par>
                                <p:cTn presetClass="entr" presetSubtype="16" presetID="23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800"/>
                                        <p:tgtEl>
                                          <p:spTgt spid="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800"/>
                                        <p:tgtEl>
                                          <p:spTgt spid="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0" id="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" id="61"/>
          <p:cNvSpPr/>
          <p:nvPr/>
        </p:nvSpPr>
        <p:spPr>
          <a:xfrm>
            <a:off y="1614261" x="852704"/>
            <a:ext cy="3983902" cx="775081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62" id="62"/>
          <p:cNvSpPr txBox="1"/>
          <p:nvPr>
            <p:ph type="body" idx="1"/>
          </p:nvPr>
        </p:nvSpPr>
        <p:spPr>
          <a:xfrm>
            <a:off y="5859103" x="613314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The 2012 Prius Plug-in Hybrid</a:t>
            </a:r>
          </a:p>
          <a:p>
            <a:pPr>
              <a:buNone/>
            </a:pPr>
            <a:r>
              <a:rPr lang="en"/>
              <a:t>All rights reserved to Toyota ©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8" presetID="2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8" presetID="2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6" id="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7" id="67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Prius Hybrid Plug-in Advanced</a:t>
            </a:r>
          </a:p>
          <a:p>
            <a:pPr>
              <a:buNone/>
            </a:pPr>
            <a:r>
              <a:rPr lang="en"/>
              <a:t>All rights Reserved to Toyota © </a:t>
            </a:r>
          </a:p>
        </p:txBody>
      </p:sp>
      <p:sp>
        <p:nvSpPr>
          <p:cNvPr name="Shape 68" id="68"/>
          <p:cNvSpPr/>
          <p:nvPr/>
        </p:nvSpPr>
        <p:spPr>
          <a:xfrm>
            <a:off y="949820" x="583011"/>
            <a:ext cy="4249709" cx="75637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Class="entr" presetSubtype="0" presetID="10" nodeType="with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 txBox="1"/>
          <p:nvPr>
            <p:ph type="body" idx="1"/>
          </p:nvPr>
        </p:nvSpPr>
        <p:spPr>
          <a:xfrm>
            <a:off y="508324" x="457200"/>
            <a:ext cy="6050399" cx="83276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3600" b="1" u="sng">
                <a:solidFill>
                  <a:srgbClr val="FF0000"/>
                </a:solidFill>
              </a:rPr>
              <a:t>iPhone</a:t>
            </a:r>
          </a:p>
          <a:p>
            <a:pPr indent="-419100" algn="l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External Variability</a:t>
            </a:r>
          </a:p>
          <a:p>
            <a:pPr indent="-419100" algn="l" marL="914400" rtl="0" lvl="1"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physical differences between the iPhone. (e.g 1st generation, 2nd generation, 3rd generation)</a:t>
            </a:r>
          </a:p>
          <a:p>
            <a:pPr indent="-419100" algn="l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Internal Variability</a:t>
            </a:r>
          </a:p>
          <a:p>
            <a:pPr indent="-419100" algn="l" marL="914400" rtl="0" lvl="1"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ability to choose how to personalize the iPhone based on the owners' lifestyle. </a:t>
            </a:r>
          </a:p>
          <a:p>
            <a:pPr indent="-419100" algn="l" marL="914400" rtl="0" lvl="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Autocorrect</a:t>
            </a:r>
          </a:p>
          <a:p>
            <a:pPr indent="-419100" algn="l" marL="914400" rtl="0" lvl="1">
              <a:buClr>
                <a:schemeClr val="dk1"/>
              </a:buClr>
              <a:buSzPct val="125000"/>
              <a:buFont typeface="Courier New"/>
              <a:buChar char="o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Adapts to the owners' style of typing in comparison to others.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7" id="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8" id="78"/>
          <p:cNvSpPr txBox="1"/>
          <p:nvPr>
            <p:ph type="body" idx="1"/>
          </p:nvPr>
        </p:nvSpPr>
        <p:spPr>
          <a:xfrm>
            <a:off y="463678" x="457200"/>
            <a:ext cy="692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3600" b="1" u="sng">
                <a:solidFill>
                  <a:srgbClr val="FF0000"/>
                </a:solidFill>
              </a:rPr>
              <a:t>Autocorrect Experiment</a:t>
            </a:r>
          </a:p>
        </p:txBody>
      </p:sp>
      <p:sp>
        <p:nvSpPr>
          <p:cNvPr name="Shape 79" id="79"/>
          <p:cNvSpPr txBox="1"/>
          <p:nvPr/>
        </p:nvSpPr>
        <p:spPr>
          <a:xfrm>
            <a:off y="1312675" x="857250"/>
            <a:ext cy="3527099" cx="74651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3000"/>
              <a:t>Everyone type in the following phrase: </a:t>
            </a:r>
            <a:r>
              <a:rPr lang="en" sz="3000" b="1"/>
              <a:t>"Coach Tarr and Coach Ditt want to meet us at 1."</a:t>
            </a:r>
          </a:p>
          <a:p>
            <a:r>
              <a:t/>
            </a:r>
          </a:p>
          <a:p>
            <a:pPr>
              <a:buNone/>
            </a:pPr>
            <a:r>
              <a:rPr lang="en" sz="3000" b="1"/>
              <a:t>What words are changed?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