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2" autoAdjust="0"/>
    <p:restoredTop sz="94660"/>
  </p:normalViewPr>
  <p:slideViewPr>
    <p:cSldViewPr snapToGrid="0">
      <p:cViewPr>
        <p:scale>
          <a:sx n="70" d="100"/>
          <a:sy n="70" d="100"/>
        </p:scale>
        <p:origin x="6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Female Chart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Money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50,000 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Security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50,000 +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 help people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50,000 +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Become more educated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50,000 +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50,000 +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414056"/>
        <c:axId val="359417192"/>
      </c:barChart>
      <c:catAx>
        <c:axId val="359414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INCOME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17192"/>
        <c:crosses val="autoZero"/>
        <c:auto val="1"/>
        <c:lblAlgn val="ctr"/>
        <c:lblOffset val="100"/>
        <c:noMultiLvlLbl val="0"/>
      </c:catAx>
      <c:valAx>
        <c:axId val="35941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# OF STUDENTS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41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Male Chart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Money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 000</c:v>
                </c:pt>
                <c:pt idx="1">
                  <c:v>$30,000 - $49,000</c:v>
                </c:pt>
                <c:pt idx="2">
                  <c:v>$50,000 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Security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 000</c:v>
                </c:pt>
                <c:pt idx="1">
                  <c:v>$30,000 - $49,000</c:v>
                </c:pt>
                <c:pt idx="2">
                  <c:v>$50,000 +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 help people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 000</c:v>
                </c:pt>
                <c:pt idx="1">
                  <c:v>$30,000 - $49,000</c:v>
                </c:pt>
                <c:pt idx="2">
                  <c:v>$50,000 +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Become more educated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 000</c:v>
                </c:pt>
                <c:pt idx="1">
                  <c:v>$30,000 - $49,000</c:v>
                </c:pt>
                <c:pt idx="2">
                  <c:v>$50,000 +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Family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 000</c:v>
                </c:pt>
                <c:pt idx="1">
                  <c:v>$30,000 - $49,000</c:v>
                </c:pt>
                <c:pt idx="2">
                  <c:v>$50,000 +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320152"/>
        <c:axId val="438316232"/>
      </c:barChart>
      <c:catAx>
        <c:axId val="438320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INCOME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316232"/>
        <c:crosses val="autoZero"/>
        <c:auto val="1"/>
        <c:lblAlgn val="ctr"/>
        <c:lblOffset val="100"/>
        <c:noMultiLvlLbl val="0"/>
      </c:catAx>
      <c:valAx>
        <c:axId val="43831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#</a:t>
                </a:r>
                <a:r>
                  <a:rPr lang="en-US" sz="1400" b="1" baseline="0" dirty="0" smtClean="0"/>
                  <a:t> OF STUDENTS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32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Female Chart</a:t>
            </a:r>
          </a:p>
        </c:rich>
      </c:tx>
      <c:layout>
        <c:manualLayout>
          <c:xMode val="edge"/>
          <c:yMode val="edge"/>
          <c:x val="0.434028770442156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206238643246512E-2"/>
          <c:y val="9.280593711624513E-2"/>
          <c:w val="0.66515838885523926"/>
          <c:h val="0.63625746337051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CEO of a major business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17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Lawyer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Doctor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Teacher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Secretary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Medical Assistant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Substitute Teacher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854616"/>
        <c:axId val="447853048"/>
      </c:barChart>
      <c:catAx>
        <c:axId val="447854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INCOME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853048"/>
        <c:crosses val="autoZero"/>
        <c:auto val="1"/>
        <c:lblAlgn val="ctr"/>
        <c:lblOffset val="100"/>
        <c:noMultiLvlLbl val="0"/>
      </c:catAx>
      <c:valAx>
        <c:axId val="44785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#</a:t>
                </a:r>
                <a:r>
                  <a:rPr lang="en-US" sz="1400" b="1" baseline="0" dirty="0" smtClean="0"/>
                  <a:t> OF STUDENTS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85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74924288310107"/>
          <c:y val="7.7301907347749887E-2"/>
          <c:w val="0.24555844942459115"/>
          <c:h val="0.62706615027037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Male</a:t>
            </a:r>
            <a:r>
              <a:rPr lang="en-US" baseline="0" dirty="0" smtClean="0"/>
              <a:t> Chart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CEO of a major business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23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Lawyer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Doctor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Teacher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Secretary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Medical Assistant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Substitute Teacher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$10,000 - $29,999</c:v>
                </c:pt>
                <c:pt idx="1">
                  <c:v>$30,000 - $49,999</c:v>
                </c:pt>
                <c:pt idx="2">
                  <c:v>$50,000 +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272072"/>
        <c:axId val="512272464"/>
      </c:barChart>
      <c:catAx>
        <c:axId val="512272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INCOME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72464"/>
        <c:crosses val="autoZero"/>
        <c:auto val="1"/>
        <c:lblAlgn val="ctr"/>
        <c:lblOffset val="100"/>
        <c:noMultiLvlLbl val="0"/>
      </c:catAx>
      <c:valAx>
        <c:axId val="51227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#</a:t>
                </a:r>
                <a:r>
                  <a:rPr lang="en-US" sz="1400" b="1" baseline="0" dirty="0" smtClean="0"/>
                  <a:t> OF STUDENTS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72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34793139506822"/>
          <c:y val="9.3973305322292838E-2"/>
          <c:w val="0.19165206860493175"/>
          <c:h val="0.5903276605958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60371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50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6729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6196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4804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1212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3745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0764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1542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004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3405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592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658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3093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297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298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5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C7CB4C-72C5-4D74-B2A0-DF952FBE99FB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931DE-FF9C-4C8E-95B8-F82504836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Class and </a:t>
            </a:r>
            <a:r>
              <a:rPr lang="en-US" dirty="0" smtClean="0"/>
              <a:t>Educational Motivation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6124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Austin Hernandez, Bianca Mendoza, &amp; Soliana Solomon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149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vast majority of college students ultimately displayed extrinsic motivation regardless of social class. They want money as a reward for their efforts in education.  </a:t>
            </a:r>
          </a:p>
          <a:p>
            <a:r>
              <a:rPr lang="en-US" dirty="0" smtClean="0"/>
              <a:t>The majority of college students also seek to follow career paths that provide higher income regardless of social class.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83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54700"/>
            <a:ext cx="9601196" cy="1303867"/>
          </a:xfrm>
        </p:spPr>
        <p:txBody>
          <a:bodyPr/>
          <a:lstStyle/>
          <a:p>
            <a:r>
              <a:rPr lang="en-US" dirty="0" smtClean="0"/>
              <a:t>Research Area Involved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05455"/>
            <a:ext cx="9601196" cy="35898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Social </a:t>
            </a:r>
            <a:r>
              <a:rPr lang="en-US" dirty="0" smtClean="0"/>
              <a:t>Psychology: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us to form conclusions on the relationship between personal interactions and how outside influences can alter “another’s behavior and mental processes” </a:t>
            </a:r>
            <a:endParaRPr lang="en-US" dirty="0" smtClean="0"/>
          </a:p>
          <a:p>
            <a:r>
              <a:rPr lang="en-US" dirty="0" smtClean="0"/>
              <a:t>Motivation: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ntrinsic vs. extrinsic rewards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effect of and individuals environment on their motivation.  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 smtClean="0"/>
              <a:t>Cognitive Approach to </a:t>
            </a:r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us analyze the effect that an individual’s social class has on their cognitive processes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Albert Banduras social-cognitive theory: </a:t>
            </a:r>
            <a:r>
              <a:rPr lang="en-US" dirty="0" smtClean="0"/>
              <a:t>he </a:t>
            </a:r>
            <a:r>
              <a:rPr lang="en-US" dirty="0"/>
              <a:t>“sees personality as shaped by the ways that thoughts, behavior, and the environment interact and influence one another,”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33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Bernstein, D. (2014). Motivation and Emotion. In Psychology: </a:t>
            </a:r>
            <a:r>
              <a:rPr lang="en-US" sz="2000" dirty="0" smtClean="0"/>
              <a:t>Foundations and </a:t>
            </a:r>
            <a:r>
              <a:rPr lang="en-US" sz="2000" dirty="0"/>
              <a:t>Frontiers </a:t>
            </a:r>
            <a:r>
              <a:rPr lang="en-US" sz="2000" dirty="0" smtClean="0"/>
              <a:t>		(</a:t>
            </a:r>
            <a:r>
              <a:rPr lang="en-US" sz="2000" dirty="0"/>
              <a:t>10th ed., pp. 328-333</a:t>
            </a:r>
            <a:r>
              <a:rPr lang="en-US" sz="2000" dirty="0" smtClean="0"/>
              <a:t>).</a:t>
            </a:r>
          </a:p>
          <a:p>
            <a:pPr marL="0" indent="0">
              <a:buNone/>
            </a:pPr>
            <a:r>
              <a:rPr lang="en-US" sz="2000" u="sng" dirty="0" smtClean="0"/>
              <a:t>Picture Sources </a:t>
            </a:r>
          </a:p>
          <a:p>
            <a:pPr marL="0" indent="0">
              <a:buNone/>
            </a:pPr>
            <a:r>
              <a:rPr lang="en-US" sz="2000" dirty="0"/>
              <a:t>http://unitedearth.us/wordpress/2013/02/18/why-education-should-be-free</a:t>
            </a:r>
            <a:r>
              <a:rPr lang="en-US" sz="2000" dirty="0" smtClean="0"/>
              <a:t>/</a:t>
            </a:r>
          </a:p>
          <a:p>
            <a:pPr marL="0" indent="0">
              <a:buNone/>
            </a:pPr>
            <a:r>
              <a:rPr lang="en-US" sz="2000" dirty="0"/>
              <a:t>https://ilearn.woodfordschools.org/sbaird/?</a:t>
            </a:r>
            <a:r>
              <a:rPr lang="en-US" sz="2000" dirty="0" smtClean="0"/>
              <a:t>p=1088</a:t>
            </a:r>
          </a:p>
          <a:p>
            <a:pPr marL="0" indent="0">
              <a:buNone/>
            </a:pPr>
            <a:r>
              <a:rPr lang="en-US" sz="2000" dirty="0"/>
              <a:t>http://www.careyservices.com/tag/survey</a:t>
            </a:r>
            <a:r>
              <a:rPr lang="en-US" sz="2000" dirty="0" smtClean="0"/>
              <a:t>/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84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Society is divided into different social classes, this can range from low class to upper </a:t>
            </a:r>
            <a:r>
              <a:rPr lang="en-US" dirty="0" smtClean="0"/>
              <a:t>class.</a:t>
            </a:r>
          </a:p>
          <a:p>
            <a:r>
              <a:rPr lang="en-US" dirty="0" smtClean="0"/>
              <a:t>College is expensive </a:t>
            </a:r>
          </a:p>
          <a:p>
            <a:r>
              <a:rPr lang="en-US" dirty="0" smtClean="0"/>
              <a:t>Limited budget = Limited options </a:t>
            </a:r>
          </a:p>
          <a:p>
            <a:r>
              <a:rPr lang="en-US" dirty="0" smtClean="0"/>
              <a:t>Everyone </a:t>
            </a:r>
            <a:r>
              <a:rPr lang="en-US" dirty="0"/>
              <a:t>has different sources of motivation.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18" y="3634145"/>
            <a:ext cx="3057600" cy="229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51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social class a person is a part of affect their educational drive and ideas for futuristic applications?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99" y="3193430"/>
            <a:ext cx="7634630" cy="2775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2935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people are raised in different social class levels then this will affect what drives their education because personal experiences form personality and desires. </a:t>
            </a:r>
          </a:p>
        </p:txBody>
      </p:sp>
    </p:spTree>
    <p:extLst>
      <p:ext uri="{BB962C8B-B14F-4D97-AF65-F5344CB8AC3E}">
        <p14:creationId xmlns:p14="http://schemas.microsoft.com/office/powerpoint/2010/main" val="1435148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</a:t>
            </a:r>
          </a:p>
          <a:p>
            <a:r>
              <a:rPr lang="en-US" dirty="0" smtClean="0"/>
              <a:t>10 questions </a:t>
            </a:r>
            <a:r>
              <a:rPr lang="en-US" dirty="0"/>
              <a:t>about age, gender, social class, sources of educational motivation, and </a:t>
            </a:r>
            <a:r>
              <a:rPr lang="en-US" dirty="0" smtClean="0"/>
              <a:t>intended career path. </a:t>
            </a:r>
            <a:endParaRPr lang="en-US" dirty="0"/>
          </a:p>
          <a:p>
            <a:r>
              <a:rPr lang="en-US" dirty="0" smtClean="0"/>
              <a:t>Survey was distributed to college students ages 18-25 from different areas.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54" y="4447153"/>
            <a:ext cx="2232379" cy="16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5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261872"/>
              </p:ext>
            </p:extLst>
          </p:nvPr>
        </p:nvGraphicFramePr>
        <p:xfrm>
          <a:off x="1151229" y="2565084"/>
          <a:ext cx="9889541" cy="312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9221" y="2334252"/>
            <a:ext cx="943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drives you to do well in school?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795528" y="5489740"/>
            <a:ext cx="10927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Money is the most prominent motivator amongst  the women regardless of social class.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Desire for knowledge is the second highest motivator amongst women. </a:t>
            </a:r>
          </a:p>
        </p:txBody>
      </p:sp>
    </p:spTree>
    <p:extLst>
      <p:ext uri="{BB962C8B-B14F-4D97-AF65-F5344CB8AC3E}">
        <p14:creationId xmlns:p14="http://schemas.microsoft.com/office/powerpoint/2010/main" val="324105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89750924"/>
              </p:ext>
            </p:extLst>
          </p:nvPr>
        </p:nvGraphicFramePr>
        <p:xfrm>
          <a:off x="795528" y="1837944"/>
          <a:ext cx="10561320" cy="377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0744" y="1234440"/>
            <a:ext cx="9281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What drives you to do well in school?</a:t>
            </a:r>
            <a:endParaRPr lang="en-US" sz="2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7904" y="5617755"/>
            <a:ext cx="928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Money is evidently the most prominent motivator amongst male college students.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43730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Which position interests you the most?</a:t>
            </a:r>
            <a:endParaRPr lang="en-US" sz="35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98208"/>
              </p:ext>
            </p:extLst>
          </p:nvPr>
        </p:nvGraphicFramePr>
        <p:xfrm>
          <a:off x="1143000" y="2447735"/>
          <a:ext cx="9906000" cy="337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0392" y="5650992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Females are typically interested in positions that will generate more income.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2820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334" y="1031486"/>
            <a:ext cx="696594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/>
              <a:t>Which position interests you the most?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71561167"/>
              </p:ext>
            </p:extLst>
          </p:nvPr>
        </p:nvGraphicFramePr>
        <p:xfrm>
          <a:off x="1090168" y="1807802"/>
          <a:ext cx="9846056" cy="358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4440" y="5394959"/>
            <a:ext cx="91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It is evident that males are interested in position that will generate more income.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412086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283</TotalTime>
  <Words>419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Social Class and Educational Motivation</vt:lpstr>
      <vt:lpstr>Situation</vt:lpstr>
      <vt:lpstr>Research Question</vt:lpstr>
      <vt:lpstr>Hypothesis</vt:lpstr>
      <vt:lpstr>Research Method</vt:lpstr>
      <vt:lpstr>Results</vt:lpstr>
      <vt:lpstr>PowerPoint Presentation</vt:lpstr>
      <vt:lpstr>Which position interests you the most?</vt:lpstr>
      <vt:lpstr>PowerPoint Presentation</vt:lpstr>
      <vt:lpstr>Analysis</vt:lpstr>
      <vt:lpstr>Research Area Involved </vt:lpstr>
      <vt:lpstr>Sources </vt:lpstr>
      <vt:lpstr>Thank you for listening!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Mendoza</dc:creator>
  <cp:lastModifiedBy>Bianca Mendoza</cp:lastModifiedBy>
  <cp:revision>31</cp:revision>
  <dcterms:created xsi:type="dcterms:W3CDTF">2015-12-03T03:53:44Z</dcterms:created>
  <dcterms:modified xsi:type="dcterms:W3CDTF">2015-12-03T18:05:24Z</dcterms:modified>
</cp:coreProperties>
</file>