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257" r:id="rId3"/>
    <p:sldId id="260" r:id="rId4"/>
    <p:sldId id="261" r:id="rId5"/>
    <p:sldId id="263" r:id="rId6"/>
    <p:sldId id="327" r:id="rId7"/>
    <p:sldId id="265" r:id="rId8"/>
    <p:sldId id="264" r:id="rId9"/>
    <p:sldId id="329" r:id="rId10"/>
    <p:sldId id="332" r:id="rId11"/>
    <p:sldId id="331" r:id="rId12"/>
    <p:sldId id="330" r:id="rId13"/>
    <p:sldId id="328" r:id="rId14"/>
    <p:sldId id="333" r:id="rId15"/>
    <p:sldId id="334" r:id="rId16"/>
    <p:sldId id="336" r:id="rId17"/>
    <p:sldId id="335" r:id="rId18"/>
    <p:sldId id="337" r:id="rId19"/>
    <p:sldId id="338" r:id="rId20"/>
    <p:sldId id="266" r:id="rId21"/>
    <p:sldId id="267" r:id="rId22"/>
    <p:sldId id="341" r:id="rId23"/>
    <p:sldId id="259" r:id="rId24"/>
    <p:sldId id="262" r:id="rId25"/>
    <p:sldId id="340" r:id="rId26"/>
    <p:sldId id="339" r:id="rId27"/>
    <p:sldId id="268" r:id="rId28"/>
    <p:sldId id="269" r:id="rId29"/>
    <p:sldId id="270" r:id="rId30"/>
    <p:sldId id="342" r:id="rId31"/>
    <p:sldId id="273" r:id="rId32"/>
    <p:sldId id="274" r:id="rId33"/>
    <p:sldId id="275" r:id="rId34"/>
    <p:sldId id="271" r:id="rId35"/>
    <p:sldId id="272" r:id="rId36"/>
    <p:sldId id="288" r:id="rId37"/>
    <p:sldId id="289" r:id="rId38"/>
    <p:sldId id="353" r:id="rId39"/>
    <p:sldId id="350" r:id="rId40"/>
    <p:sldId id="355" r:id="rId41"/>
    <p:sldId id="354" r:id="rId42"/>
    <p:sldId id="356" r:id="rId43"/>
    <p:sldId id="344" r:id="rId44"/>
    <p:sldId id="345" r:id="rId45"/>
    <p:sldId id="346" r:id="rId46"/>
    <p:sldId id="357" r:id="rId47"/>
    <p:sldId id="347" r:id="rId48"/>
    <p:sldId id="348" r:id="rId49"/>
    <p:sldId id="349" r:id="rId50"/>
    <p:sldId id="351" r:id="rId51"/>
    <p:sldId id="352" r:id="rId52"/>
    <p:sldId id="326" r:id="rId5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86" autoAdjust="0"/>
    <p:restoredTop sz="50000" autoAdjust="0"/>
  </p:normalViewPr>
  <p:slideViewPr>
    <p:cSldViewPr>
      <p:cViewPr>
        <p:scale>
          <a:sx n="120" d="100"/>
          <a:sy n="120" d="100"/>
        </p:scale>
        <p:origin x="856" y="-8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CDC0F-22A3-41AD-BC5C-02CB29B0129E}" type="datetimeFigureOut">
              <a:rPr lang="en-US" smtClean="0"/>
              <a:pPr/>
              <a:t>10/15/17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B2B6B-9121-475E-9C71-652CA51946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091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3FD0B-CDBD-4591-9EAE-EC025EAE4026}" type="datetimeFigureOut">
              <a:rPr lang="en-US" smtClean="0"/>
              <a:pPr/>
              <a:t>10/15/17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C6607-B252-4C2C-B4A2-86D8A17185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50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C6607-B252-4C2C-B4A2-86D8A1718508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C6607-B252-4C2C-B4A2-86D8A1718508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C6607-B252-4C2C-B4A2-86D8A1718508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58B7F-7085-4188-BD93-1006407AF196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58B7F-7085-4188-BD93-1006407AF196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58B7F-7085-4188-BD93-1006407AF196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58B7F-7085-4188-BD93-1006407AF196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083125-56A9-4965-88B0-158A1E395356}" type="datetime1">
              <a:rPr lang="en-US" smtClean="0"/>
              <a:t>10/15/17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0C88F0-AD53-4F29-90C9-6A1002F8EA74}" type="datetime1">
              <a:rPr lang="en-US" smtClean="0"/>
              <a:t>10/15/17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83FC77-38B0-463E-96B9-0AB33C0E37B7}" type="datetime1">
              <a:rPr lang="en-US" smtClean="0"/>
              <a:t>10/15/17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38E30-26B4-4EFB-87E4-768CEF47BB92}" type="datetime1">
              <a:rPr lang="en-US" smtClean="0"/>
              <a:t>10/15/17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E50D59-5029-450F-8F8C-9E8C33B22AF0}" type="datetime1">
              <a:rPr lang="en-US" smtClean="0"/>
              <a:t>10/15/17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88580F-339B-4BA3-8F1E-0D3E10E7FD71}" type="datetime1">
              <a:rPr lang="en-US" smtClean="0"/>
              <a:t>10/15/17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074808-89E9-43A8-988D-BAE9405685C8}" type="datetime1">
              <a:rPr lang="en-US" smtClean="0"/>
              <a:t>10/15/17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00A487-242A-49A9-906F-173A3A9086AD}" type="datetime1">
              <a:rPr lang="en-US" smtClean="0"/>
              <a:t>10/15/17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CD4216-2B5F-4CEA-A2D2-565019EBB76F}" type="datetime1">
              <a:rPr lang="en-US" smtClean="0"/>
              <a:t>10/15/17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053306-6153-4775-AC5B-B633F9E188D5}" type="datetime1">
              <a:rPr lang="en-US" smtClean="0"/>
              <a:t>10/15/17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43EB02-DD90-4133-AE6D-078F5AEA850B}" type="datetime1">
              <a:rPr lang="en-US" smtClean="0"/>
              <a:t>10/15/17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686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53200"/>
            <a:ext cx="3810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3F2AF1E-9216-4056-9DA0-3E58C0837E5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14" r="8277" b="22727"/>
          <a:stretch/>
        </p:blipFill>
        <p:spPr bwMode="auto">
          <a:xfrm>
            <a:off x="7756530" y="5982686"/>
            <a:ext cx="1387470" cy="60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089" y="6610864"/>
            <a:ext cx="1720911" cy="2608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hf hdr="0" ftr="0" dt="0"/>
  <p:txStyles>
    <p:titleStyle>
      <a:lvl1pPr algn="ctr" defTabSz="914400" rtl="0" eaLnBrk="1" latinLnBrk="0" hangingPunct="1">
        <a:lnSpc>
          <a:spcPct val="8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9oeOYMRvuQ" TargetMode="External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ceiNb_1E0I" TargetMode="External"/><Relationship Id="rId4" Type="http://schemas.openxmlformats.org/officeDocument/2006/relationships/hyperlink" Target="http://youtu.be/NM55ct5KwiI?t=44s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snOErpOP5Xk?t=1m7s" TargetMode="External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VTJq9Z5g4Jk&amp;t=0.1" TargetMode="External"/><Relationship Id="rId3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youtu.be/MVo_IAd6Rwo?t=53s" TargetMode="External"/><Relationship Id="rId3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youtu.be/wD9-QEo-qDk?t=1m47s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BjBSoykoBNg?t=21s" TargetMode="External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TjDib7J3Iy4?t=1m40s" TargetMode="External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cortechnologies.com/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pectrum.ieee.org/nanoclast/semiconductors/nanotechnology/nanoparticles-emitted-from-3d-printers-could-pose-a-risk" TargetMode="External"/><Relationship Id="rId3" Type="http://schemas.openxmlformats.org/officeDocument/2006/relationships/hyperlink" Target="http://www.sciencedirect.com/science/article/pii/S1352231013005086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microsoft.com/office/2007/relationships/hdphoto" Target="../media/hdphoto4.wdp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microsoft.com/office/2007/relationships/hdphoto" Target="../media/hdphoto4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lackmagic3d.com/product-p/grphn-175.htm" TargetMode="External"/><Relationship Id="rId3" Type="http://schemas.openxmlformats.org/officeDocument/2006/relationships/image" Target="../media/image37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aulman3d.org/" TargetMode="External"/><Relationship Id="rId3" Type="http://schemas.openxmlformats.org/officeDocument/2006/relationships/image" Target="../media/image38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aulman3d.org/" TargetMode="External"/><Relationship Id="rId3" Type="http://schemas.openxmlformats.org/officeDocument/2006/relationships/image" Target="../media/image3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injaflex3d.com/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Principles of Operation for Your Printer (and Others)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Considerations 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Linear </a:t>
            </a:r>
            <a:r>
              <a:rPr lang="en-US" dirty="0"/>
              <a:t>Motion Drive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Stepper motors: typically 200 steps / rotation (1.8</a:t>
            </a:r>
            <a:r>
              <a:rPr lang="en-US" dirty="0" smtClean="0"/>
              <a:t>°)</a:t>
            </a:r>
          </a:p>
          <a:p>
            <a:r>
              <a:rPr lang="en-US" dirty="0" smtClean="0"/>
              <a:t>				   = 3200 </a:t>
            </a:r>
            <a:r>
              <a:rPr lang="en-US" i="1" dirty="0" smtClean="0"/>
              <a:t>µ</a:t>
            </a:r>
            <a:r>
              <a:rPr lang="en-US" dirty="0" smtClean="0"/>
              <a:t>steps / rotation</a:t>
            </a:r>
          </a:p>
          <a:p>
            <a:endParaRPr lang="en-US" sz="1900" dirty="0"/>
          </a:p>
          <a:p>
            <a:r>
              <a:rPr lang="en-US" dirty="0" smtClean="0"/>
              <a:t>What this translates to in terms of linear motion depends on what amounts to the “gear ratio” of the drive mechanism.</a:t>
            </a:r>
          </a:p>
          <a:p>
            <a:endParaRPr lang="en-US" sz="2000" dirty="0" smtClean="0"/>
          </a:p>
          <a:p>
            <a:r>
              <a:rPr lang="en-US" dirty="0" smtClean="0"/>
              <a:t>Typical belt drive:  </a:t>
            </a:r>
          </a:p>
          <a:p>
            <a:r>
              <a:rPr lang="en-US" dirty="0" smtClean="0"/>
              <a:t>	2mm tooth pitch on belt and 20 teeth on drive pulley </a:t>
            </a:r>
          </a:p>
          <a:p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</a:t>
            </a:r>
            <a:r>
              <a:rPr lang="en-US" dirty="0" smtClean="0"/>
              <a:t> 40mm/rotation </a:t>
            </a:r>
          </a:p>
          <a:p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/>
              <a:t>3200 </a:t>
            </a:r>
            <a:r>
              <a:rPr lang="en-US" i="1" dirty="0" smtClean="0"/>
              <a:t>µ</a:t>
            </a:r>
            <a:r>
              <a:rPr lang="en-US" dirty="0" smtClean="0"/>
              <a:t>steps/mm </a:t>
            </a:r>
          </a:p>
          <a:p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 12.5 microns/</a:t>
            </a:r>
            <a:r>
              <a:rPr lang="en-US" i="1" dirty="0" smtClean="0"/>
              <a:t>µ</a:t>
            </a:r>
            <a:r>
              <a:rPr lang="en-US" dirty="0" smtClean="0"/>
              <a:t>step  </a:t>
            </a:r>
          </a:p>
          <a:p>
            <a:r>
              <a:rPr lang="en-US" dirty="0"/>
              <a:t>	 </a:t>
            </a:r>
            <a:r>
              <a:rPr lang="en-US" dirty="0" smtClean="0"/>
              <a:t>     rest of mech. probably not this precise, </a:t>
            </a:r>
            <a:br>
              <a:rPr lang="en-US" dirty="0" smtClean="0"/>
            </a:br>
            <a:r>
              <a:rPr lang="en-US" dirty="0" smtClean="0"/>
              <a:t>	      e.g., plastic deposition is typically ~400 microns (</a:t>
            </a:r>
            <a:r>
              <a:rPr lang="en-US" i="1" dirty="0" smtClean="0"/>
              <a:t>µm</a:t>
            </a:r>
            <a:r>
              <a:rPr lang="en-US" dirty="0" smtClean="0"/>
              <a:t>) wide</a:t>
            </a:r>
          </a:p>
          <a:p>
            <a:endParaRPr lang="en-US" sz="2000" dirty="0"/>
          </a:p>
          <a:p>
            <a:r>
              <a:rPr lang="en-US" dirty="0" smtClean="0"/>
              <a:t>Typical lead screw: ~1-2mm/rotation so 20x more precise</a:t>
            </a:r>
          </a:p>
          <a:p>
            <a:r>
              <a:rPr lang="en-US" dirty="0"/>
              <a:t>	</a:t>
            </a:r>
            <a:r>
              <a:rPr lang="en-US" dirty="0" smtClean="0"/>
              <a:t>	      (but also 20x slower)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858078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Considerations in </a:t>
            </a:r>
            <a:br>
              <a:rPr lang="en-US" dirty="0" smtClean="0"/>
            </a:br>
            <a:r>
              <a:rPr lang="en-US" dirty="0" smtClean="0"/>
              <a:t>Linear Motion Drive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/>
              <a:t>Backlash</a:t>
            </a:r>
          </a:p>
          <a:p>
            <a:r>
              <a:rPr lang="en-US" dirty="0" smtClean="0"/>
              <a:t>Originally seen in gears, but a form of it shows up in most drive mechanisms</a:t>
            </a:r>
          </a:p>
          <a:p>
            <a:endParaRPr lang="en-US" dirty="0"/>
          </a:p>
          <a:p>
            <a:r>
              <a:rPr lang="en-US" dirty="0" smtClean="0"/>
              <a:t>Drive gear moves a </a:t>
            </a:r>
            <a:br>
              <a:rPr lang="en-US" dirty="0" smtClean="0"/>
            </a:br>
            <a:r>
              <a:rPr lang="en-US" dirty="0" smtClean="0"/>
              <a:t>tiny bit before </a:t>
            </a:r>
            <a:br>
              <a:rPr lang="en-US" dirty="0" smtClean="0"/>
            </a:br>
            <a:r>
              <a:rPr lang="en-US" dirty="0" smtClean="0"/>
              <a:t>contact tooth </a:t>
            </a:r>
            <a:br>
              <a:rPr lang="en-US" dirty="0" smtClean="0"/>
            </a:br>
            <a:r>
              <a:rPr lang="en-US" dirty="0" smtClean="0"/>
              <a:t>begins to push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 next gear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050" name="Picture 2" descr="http://vignette2.wikia.nocookie.net/minecraftpocketedition/images/3/30/Gear-md.png/revision/latest?cb=201507082014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3619500"/>
            <a:ext cx="283845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vignette2.wikia.nocookie.net/minecraftpocketedition/images/3/30/Gear-md.png/revision/latest?cb=20150708201408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64554">
            <a:off x="6019800" y="3238500"/>
            <a:ext cx="283845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764401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Considerations in </a:t>
            </a:r>
            <a:br>
              <a:rPr lang="en-US" dirty="0" smtClean="0"/>
            </a:br>
            <a:r>
              <a:rPr lang="en-US" dirty="0" smtClean="0"/>
              <a:t>Linear Motion Drive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/>
              <a:t>Backlash</a:t>
            </a:r>
          </a:p>
          <a:p>
            <a:r>
              <a:rPr lang="en-US" dirty="0" smtClean="0"/>
              <a:t>Originally seen in gears, but a form of it shows up in most drive mechanisms</a:t>
            </a:r>
          </a:p>
          <a:p>
            <a:endParaRPr lang="en-US" dirty="0"/>
          </a:p>
          <a:p>
            <a:r>
              <a:rPr lang="en-US" dirty="0" smtClean="0"/>
              <a:t>Drive gear moves a </a:t>
            </a:r>
            <a:br>
              <a:rPr lang="en-US" dirty="0" smtClean="0"/>
            </a:br>
            <a:r>
              <a:rPr lang="en-US" dirty="0" smtClean="0"/>
              <a:t>tiny bit before </a:t>
            </a:r>
            <a:br>
              <a:rPr lang="en-US" dirty="0" smtClean="0"/>
            </a:br>
            <a:r>
              <a:rPr lang="en-US" dirty="0" smtClean="0"/>
              <a:t>contact tooth </a:t>
            </a:r>
            <a:br>
              <a:rPr lang="en-US" dirty="0" smtClean="0"/>
            </a:br>
            <a:r>
              <a:rPr lang="en-US" dirty="0" smtClean="0"/>
              <a:t>begins to push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 next gear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050" name="Picture 2" descr="http://vignette2.wikia.nocookie.net/minecraftpocketedition/images/3/30/Gear-md.png/revision/latest?cb=201507082014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3619500"/>
            <a:ext cx="283845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vignette2.wikia.nocookie.net/minecraftpocketedition/images/3/30/Gear-md.png/revision/latest?cb=20150708201408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63333">
            <a:off x="6019800" y="3238500"/>
            <a:ext cx="283845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890874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Considerations in </a:t>
            </a:r>
            <a:br>
              <a:rPr lang="en-US" dirty="0" smtClean="0"/>
            </a:br>
            <a:r>
              <a:rPr lang="en-US" dirty="0" smtClean="0"/>
              <a:t>Linear Motion Drive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/>
              <a:t>Backlash</a:t>
            </a:r>
          </a:p>
          <a:p>
            <a:r>
              <a:rPr lang="en-US" dirty="0" smtClean="0"/>
              <a:t>Originally seen in gears, but a form of it shows up in most drive mechanisms</a:t>
            </a:r>
          </a:p>
          <a:p>
            <a:endParaRPr lang="en-US" dirty="0"/>
          </a:p>
          <a:p>
            <a:r>
              <a:rPr lang="en-US" dirty="0" smtClean="0"/>
              <a:t>Drive gear moves a </a:t>
            </a:r>
            <a:br>
              <a:rPr lang="en-US" dirty="0" smtClean="0"/>
            </a:br>
            <a:r>
              <a:rPr lang="en-US" dirty="0" smtClean="0"/>
              <a:t>tiny bit before </a:t>
            </a:r>
            <a:br>
              <a:rPr lang="en-US" dirty="0" smtClean="0"/>
            </a:br>
            <a:r>
              <a:rPr lang="en-US" dirty="0" smtClean="0"/>
              <a:t>contact tooth </a:t>
            </a:r>
            <a:br>
              <a:rPr lang="en-US" dirty="0" smtClean="0"/>
            </a:br>
            <a:r>
              <a:rPr lang="en-US" dirty="0" smtClean="0"/>
              <a:t>begins to push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 next gear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00600" y="3962400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This means the first bit of commanded motion is (sometimes) lost</a:t>
            </a:r>
          </a:p>
        </p:txBody>
      </p:sp>
    </p:spTree>
    <p:extLst>
      <p:ext uri="{BB962C8B-B14F-4D97-AF65-F5344CB8AC3E}">
        <p14:creationId xmlns:p14="http://schemas.microsoft.com/office/powerpoint/2010/main" val="2231358837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Considerations 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Linear </a:t>
            </a:r>
            <a:r>
              <a:rPr lang="en-US" dirty="0"/>
              <a:t>Motion Drive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Backlash</a:t>
            </a:r>
          </a:p>
          <a:p>
            <a:pPr lvl="1"/>
            <a:r>
              <a:rPr lang="en-US" dirty="0" smtClean="0"/>
              <a:t>Same thing happens for belt teeth and drive pulley teeth</a:t>
            </a:r>
          </a:p>
          <a:p>
            <a:pPr lvl="1"/>
            <a:r>
              <a:rPr lang="en-US" dirty="0" smtClean="0"/>
              <a:t>Very similar thing with threads on lead screw</a:t>
            </a:r>
          </a:p>
          <a:p>
            <a:endParaRPr lang="en-US" sz="2600" dirty="0"/>
          </a:p>
          <a:p>
            <a:r>
              <a:rPr lang="en-US" dirty="0" smtClean="0"/>
              <a:t>With belt (and string) drive also have </a:t>
            </a:r>
            <a:br>
              <a:rPr lang="en-US" dirty="0" smtClean="0"/>
            </a:br>
            <a:r>
              <a:rPr lang="en-US" dirty="0" smtClean="0"/>
              <a:t>the effect of stretch in the belt</a:t>
            </a:r>
          </a:p>
          <a:p>
            <a:pPr marL="457200" indent="-457200">
              <a:buFont typeface="Wingdings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Important that your belts are tight (!)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sz="2600" dirty="0" smtClean="0">
                <a:sym typeface="Wingdings" panose="05000000000000000000" pitchFamily="2" charset="2"/>
              </a:rPr>
              <a:t>(slightly pre-stretched so first move isn’t taking up slack)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Also, can reduce this effect by slowing down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Less velocity  less acceleration  less force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551907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Considerations 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Linear </a:t>
            </a:r>
            <a:r>
              <a:rPr lang="en-US" dirty="0"/>
              <a:t>Motion Drive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Avoiding Backlash</a:t>
            </a:r>
          </a:p>
          <a:p>
            <a:pPr marL="457200" lvl="1" indent="0">
              <a:buNone/>
            </a:pPr>
            <a:r>
              <a:rPr lang="en-US" dirty="0" smtClean="0"/>
              <a:t>Can we just make (e.g., gear teeth) exactly fit?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317633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Considerations 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Linear </a:t>
            </a:r>
            <a:r>
              <a:rPr lang="en-US" dirty="0"/>
              <a:t>Motion Drive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Avoiding Backlash</a:t>
            </a:r>
          </a:p>
          <a:p>
            <a:pPr marL="457200" lvl="1" indent="0">
              <a:buNone/>
            </a:pPr>
            <a:r>
              <a:rPr lang="en-US" dirty="0" smtClean="0"/>
              <a:t>Can we just make (e.g., gear teeth) exactly fit?</a:t>
            </a:r>
          </a:p>
          <a:p>
            <a:pPr marL="457200" lvl="1" indent="0">
              <a:buNone/>
            </a:pPr>
            <a:r>
              <a:rPr lang="en-US" dirty="0" smtClean="0"/>
              <a:t>Typically not: need space for lubrication and/or just too much wear and tear on the parts</a:t>
            </a:r>
            <a:endParaRPr lang="en-US" dirty="0"/>
          </a:p>
          <a:p>
            <a:pPr indent="-285750"/>
            <a:endParaRPr lang="en-US" dirty="0" smtClean="0"/>
          </a:p>
          <a:p>
            <a:pPr indent="-285750"/>
            <a:r>
              <a:rPr lang="en-US" dirty="0" smtClean="0"/>
              <a:t>One way to avoid is to always move in the same direction (Z-Axis does this!)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365768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ssets.newport.com/web600w-EN/images/140248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104" y="3200400"/>
            <a:ext cx="3276296" cy="203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Considerations 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Linear </a:t>
            </a:r>
            <a:r>
              <a:rPr lang="en-US" dirty="0"/>
              <a:t>Motion Drive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r>
              <a:rPr lang="en-US" b="1" dirty="0" smtClean="0"/>
              <a:t>Avoiding Backlash</a:t>
            </a:r>
          </a:p>
          <a:p>
            <a:pPr indent="-285750"/>
            <a:endParaRPr lang="en-US" sz="1600" dirty="0"/>
          </a:p>
          <a:p>
            <a:pPr indent="-285750"/>
            <a:r>
              <a:rPr lang="en-US" dirty="0" smtClean="0"/>
              <a:t>There are mechanisms to eliminate backlash </a:t>
            </a:r>
            <a:br>
              <a:rPr lang="en-US" dirty="0" smtClean="0"/>
            </a:br>
            <a:r>
              <a:rPr lang="en-US" dirty="0" smtClean="0"/>
              <a:t>but they are complicated </a:t>
            </a:r>
            <a:br>
              <a:rPr lang="en-US" dirty="0" smtClean="0"/>
            </a:br>
            <a:r>
              <a:rPr lang="en-US" sz="2400" dirty="0" smtClean="0"/>
              <a:t>(e.g., with recirculating balls in </a:t>
            </a:r>
            <a:r>
              <a:rPr lang="en-US" sz="2400" dirty="0"/>
              <a:t>“Ball Screws</a:t>
            </a:r>
            <a:r>
              <a:rPr lang="en-US" sz="2400" dirty="0" smtClean="0"/>
              <a:t>”)</a:t>
            </a:r>
            <a:endParaRPr lang="en-US" dirty="0" smtClean="0"/>
          </a:p>
          <a:p>
            <a:pPr indent="-285750"/>
            <a:endParaRPr lang="en-US" sz="2400" dirty="0"/>
          </a:p>
          <a:p>
            <a:pPr indent="-285750"/>
            <a:endParaRPr lang="en-US" sz="2400" dirty="0" smtClean="0"/>
          </a:p>
          <a:p>
            <a:pPr indent="-285750"/>
            <a:r>
              <a:rPr lang="en-US" dirty="0" smtClean="0"/>
              <a:t>Mostly just try to minimize</a:t>
            </a:r>
          </a:p>
          <a:p>
            <a:pPr marL="51435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Keep your belts tight </a:t>
            </a:r>
            <a:r>
              <a:rPr lang="en-US" dirty="0">
                <a:sym typeface="Wingdings" panose="05000000000000000000" pitchFamily="2" charset="2"/>
              </a:rPr>
              <a:t/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	(note they will stretch a bit over time, 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	but you will have a </a:t>
            </a:r>
            <a:r>
              <a:rPr lang="en-US" dirty="0" smtClean="0">
                <a:sym typeface="Wingdings" panose="05000000000000000000" pitchFamily="2" charset="2"/>
              </a:rPr>
              <a:t>way to tighten them)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999932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Considerations in </a:t>
            </a:r>
            <a:br>
              <a:rPr lang="en-US" dirty="0"/>
            </a:br>
            <a:r>
              <a:rPr lang="en-US" dirty="0"/>
              <a:t>Linear Motion Drive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Other issues:</a:t>
            </a:r>
          </a:p>
          <a:p>
            <a:r>
              <a:rPr lang="en-US" dirty="0" smtClean="0"/>
              <a:t>	</a:t>
            </a:r>
            <a:r>
              <a:rPr lang="en-US" sz="3800" b="1" dirty="0" smtClean="0"/>
              <a:t>Rigidity</a:t>
            </a:r>
            <a:r>
              <a:rPr lang="en-US" sz="3800" dirty="0" smtClean="0"/>
              <a:t> and </a:t>
            </a:r>
            <a:r>
              <a:rPr lang="en-US" sz="3800" b="1" dirty="0" smtClean="0"/>
              <a:t>Squareness</a:t>
            </a:r>
            <a:endParaRPr lang="en-US" b="1" dirty="0" smtClean="0"/>
          </a:p>
          <a:p>
            <a:r>
              <a:rPr lang="en-US" dirty="0" smtClean="0"/>
              <a:t>Does the mechanism shift/bend slightly </a:t>
            </a:r>
            <a:br>
              <a:rPr lang="en-US" dirty="0" smtClean="0"/>
            </a:br>
            <a:r>
              <a:rPr lang="en-US" dirty="0" smtClean="0"/>
              <a:t>when it moves (e.g., rapidly)?</a:t>
            </a:r>
          </a:p>
          <a:p>
            <a:r>
              <a:rPr lang="en-US" dirty="0"/>
              <a:t>	</a:t>
            </a:r>
            <a:r>
              <a:rPr lang="en-US" dirty="0" smtClean="0"/>
              <a:t>Is there a little “wiggle room” in mechanism?</a:t>
            </a:r>
          </a:p>
          <a:p>
            <a:r>
              <a:rPr lang="en-US" dirty="0" smtClean="0"/>
              <a:t>Are the axes exactly 90° apart?</a:t>
            </a:r>
          </a:p>
          <a:p>
            <a:endParaRPr lang="en-US" sz="2400" dirty="0"/>
          </a:p>
          <a:p>
            <a:r>
              <a:rPr lang="en-US" dirty="0" smtClean="0"/>
              <a:t>These are mostly determined by the printer design</a:t>
            </a:r>
          </a:p>
          <a:p>
            <a:r>
              <a:rPr lang="en-US" dirty="0" smtClean="0"/>
              <a:t>BUT: make sure all your fasteners are fully tightened</a:t>
            </a:r>
          </a:p>
          <a:p>
            <a:r>
              <a:rPr lang="en-US" dirty="0" smtClean="0"/>
              <a:t>    Note: But you can be “too tight” and strip threads</a:t>
            </a:r>
          </a:p>
          <a:p>
            <a:r>
              <a:rPr lang="en-US" dirty="0" smtClean="0"/>
              <a:t>               Pay careful attention to bolts in stepper motors</a:t>
            </a:r>
          </a:p>
          <a:p>
            <a:r>
              <a:rPr lang="en-US" dirty="0"/>
              <a:t> </a:t>
            </a:r>
            <a:r>
              <a:rPr lang="en-US" dirty="0" smtClean="0"/>
              <a:t>              (Hard) steel bolts in (softer) aluminum body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594120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Considerations in </a:t>
            </a:r>
            <a:br>
              <a:rPr lang="en-US" dirty="0"/>
            </a:br>
            <a:r>
              <a:rPr lang="en-US" dirty="0"/>
              <a:t>Linear Motion Drive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How do we know where we are?</a:t>
            </a:r>
            <a:endParaRPr lang="en-US" dirty="0"/>
          </a:p>
          <a:p>
            <a:r>
              <a:rPr lang="en-US" dirty="0" smtClean="0"/>
              <a:t>With stepper motors we are counting the steps and always keep track of that (open loop control)</a:t>
            </a:r>
          </a:p>
          <a:p>
            <a:endParaRPr lang="en-US" sz="1800" dirty="0"/>
          </a:p>
          <a:p>
            <a:r>
              <a:rPr lang="en-US" dirty="0" smtClean="0"/>
              <a:t>But when we power up (and a few other times) we may not know where we are counting from</a:t>
            </a:r>
          </a:p>
          <a:p>
            <a:endParaRPr lang="en-US" sz="2000" dirty="0" smtClean="0"/>
          </a:p>
          <a:p>
            <a:r>
              <a:rPr lang="en-US" dirty="0" smtClean="0"/>
              <a:t>Need a way to start: “end stops”</a:t>
            </a:r>
          </a:p>
          <a:p>
            <a:r>
              <a:rPr lang="en-US" dirty="0" smtClean="0"/>
              <a:t>Homing: move towards end stop </a:t>
            </a:r>
            <a:br>
              <a:rPr lang="en-US" dirty="0" smtClean="0"/>
            </a:br>
            <a:r>
              <a:rPr lang="en-US" dirty="0" smtClean="0"/>
              <a:t>	until switch closes, then we </a:t>
            </a:r>
            <a:br>
              <a:rPr lang="en-US" dirty="0" smtClean="0"/>
            </a:br>
            <a:r>
              <a:rPr lang="en-US" dirty="0" smtClean="0"/>
              <a:t>	are at known position (e.g., 0)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2" descr="http://thingiverse-production-new.s3.amazonaws.com/renders/26/4d/c3/82/b9/IMG_1681_preview_featur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14369" r="15191" b="4570"/>
          <a:stretch/>
        </p:blipFill>
        <p:spPr bwMode="auto">
          <a:xfrm>
            <a:off x="6324600" y="4648199"/>
            <a:ext cx="2819400" cy="234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908623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Additive Manufacturing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285750"/>
            <a:r>
              <a:rPr lang="en-US" dirty="0" smtClean="0"/>
              <a:t>There are lots of techniques for 3D Printing</a:t>
            </a:r>
          </a:p>
          <a:p>
            <a:pPr indent="-285750"/>
            <a:r>
              <a:rPr lang="en-US" dirty="0" smtClean="0"/>
              <a:t>But nearly all of them have in </a:t>
            </a:r>
            <a:br>
              <a:rPr lang="en-US" dirty="0" smtClean="0"/>
            </a:br>
            <a:r>
              <a:rPr lang="en-US" dirty="0" smtClean="0"/>
              <a:t>common a layer-based approach</a:t>
            </a:r>
          </a:p>
          <a:p>
            <a:pPr marL="457200" lvl="1" indent="0">
              <a:buNone/>
            </a:pPr>
            <a:r>
              <a:rPr lang="en-US" dirty="0" smtClean="0"/>
              <a:t>You print one layer at a time </a:t>
            </a:r>
          </a:p>
          <a:p>
            <a:pPr marL="857250" lvl="2" indent="0">
              <a:buNone/>
            </a:pPr>
            <a:r>
              <a:rPr lang="en-US" dirty="0" smtClean="0"/>
              <a:t>Top to bottom or bottom to top</a:t>
            </a:r>
          </a:p>
          <a:p>
            <a:pPr marL="457200" lvl="1" indent="0">
              <a:buNone/>
            </a:pPr>
            <a:r>
              <a:rPr lang="en-US" dirty="0" smtClean="0"/>
              <a:t>Depositing material in a single layer which takes the shape of the “slice” out of the overall geometry of the object that the layer intersects</a:t>
            </a:r>
          </a:p>
          <a:p>
            <a:pPr marL="457200" lvl="1" indent="0">
              <a:buNone/>
            </a:pPr>
            <a:r>
              <a:rPr lang="en-US" dirty="0" smtClean="0"/>
              <a:t>All layers together form an approximation </a:t>
            </a:r>
            <a:br>
              <a:rPr lang="en-US" dirty="0" smtClean="0"/>
            </a:br>
            <a:r>
              <a:rPr lang="en-US" dirty="0" smtClean="0"/>
              <a:t>of the complete geometry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6" y="2133600"/>
            <a:ext cx="2085974" cy="214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71800"/>
            <a:ext cx="242887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Kind of </a:t>
            </a:r>
            <a:br>
              <a:rPr lang="en-US" dirty="0" smtClean="0"/>
            </a:br>
            <a:r>
              <a:rPr lang="en-US" dirty="0" smtClean="0"/>
              <a:t>3D Precision Motion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Delta robot</a:t>
            </a:r>
          </a:p>
          <a:p>
            <a:pPr marL="457200" lvl="1" indent="0">
              <a:buNone/>
            </a:pPr>
            <a:r>
              <a:rPr lang="en-US" dirty="0" smtClean="0"/>
              <a:t>Three arms connected to create 3D platform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sz="4000" dirty="0"/>
          </a:p>
          <a:p>
            <a:pPr marL="457200" lvl="1" indent="0">
              <a:buNone/>
            </a:pPr>
            <a:r>
              <a:rPr lang="en-US" sz="2400" dirty="0"/>
              <a:t>(</a:t>
            </a:r>
            <a:r>
              <a:rPr lang="en-US" sz="2400" dirty="0" smtClean="0"/>
              <a:t>Video Demo: </a:t>
            </a:r>
            <a:r>
              <a:rPr lang="en-US" sz="1800" dirty="0" smtClean="0">
                <a:hlinkClick r:id="rId3"/>
              </a:rPr>
              <a:t>https://www.youtube.com/watch?v=v9oeOYMRvuQ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4100" name="Picture 4" descr="SiWays Spi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971801"/>
            <a:ext cx="2819400" cy="292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945195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162800" y="5715000"/>
            <a:ext cx="19812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Kind of </a:t>
            </a:r>
            <a:br>
              <a:rPr lang="en-US" dirty="0" smtClean="0"/>
            </a:br>
            <a:r>
              <a:rPr lang="en-US" dirty="0" smtClean="0"/>
              <a:t>3D Precision Motion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Delta robot</a:t>
            </a:r>
          </a:p>
          <a:p>
            <a:pPr marL="457200" lvl="1" indent="0">
              <a:buNone/>
            </a:pPr>
            <a:r>
              <a:rPr lang="en-US" dirty="0" smtClean="0"/>
              <a:t>Can be very fast </a:t>
            </a:r>
            <a:br>
              <a:rPr lang="en-US" dirty="0" smtClean="0"/>
            </a:br>
            <a:r>
              <a:rPr lang="en-US" dirty="0" smtClean="0"/>
              <a:t>but can’t carry heavy loads</a:t>
            </a:r>
          </a:p>
          <a:p>
            <a:pPr indent="-285750"/>
            <a:r>
              <a:rPr lang="en-US" dirty="0" smtClean="0">
                <a:sym typeface="Wingdings" panose="05000000000000000000" pitchFamily="2" charset="2"/>
              </a:rPr>
              <a:t> Delta Printer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For FDM 3D printer normally separate </a:t>
            </a:r>
            <a:br>
              <a:rPr lang="en-US" dirty="0" smtClean="0"/>
            </a:br>
            <a:r>
              <a:rPr lang="en-US" dirty="0" smtClean="0"/>
              <a:t>filament drive (with heavy motor) from </a:t>
            </a:r>
            <a:br>
              <a:rPr lang="en-US" dirty="0" smtClean="0"/>
            </a:br>
            <a:r>
              <a:rPr lang="en-US" dirty="0" smtClean="0"/>
              <a:t>hot end by pushing filament down a somewhat stiff tube: “Bowden tube”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122" name="Picture 2" descr="delta-3d-printer-extruded-rai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667500" y="1295400"/>
            <a:ext cx="2400300" cy="317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ttp://thingiverse-production.s3.amazonaws.com/renders/94/70/0c/95/da/image_6_preview_feature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1" r="9873"/>
          <a:stretch/>
        </p:blipFill>
        <p:spPr bwMode="auto">
          <a:xfrm>
            <a:off x="4191000" y="5038725"/>
            <a:ext cx="1851402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http://ecx.images-amazon.com/images/I/41jHoka97N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03872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151703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addition to precision motion platform we also need a means to add/deposit material</a:t>
            </a:r>
          </a:p>
          <a:p>
            <a:endParaRPr lang="en-US" dirty="0"/>
          </a:p>
          <a:p>
            <a:r>
              <a:rPr lang="en-US" dirty="0" smtClean="0"/>
              <a:t>This is where we see a lot of variations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110987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Additive Manufacturing Techniques</a:t>
            </a:r>
            <a:br>
              <a:rPr lang="en-US" dirty="0" smtClean="0"/>
            </a:br>
            <a:r>
              <a:rPr lang="en-US" dirty="0" smtClean="0"/>
              <a:t>FDM (Fused Deposition Modeling)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Your machine will be using FDM printing</a:t>
            </a:r>
          </a:p>
          <a:p>
            <a:pPr marL="457200" lvl="1" indent="0">
              <a:buNone/>
            </a:pPr>
            <a:r>
              <a:rPr lang="en-US" dirty="0" smtClean="0"/>
              <a:t>Sometimes called FFF (Fused Filament Fabrication)</a:t>
            </a:r>
          </a:p>
          <a:p>
            <a:pPr marL="457200" lvl="1" indent="0">
              <a:buNone/>
            </a:pPr>
            <a:r>
              <a:rPr lang="en-US" dirty="0" smtClean="0"/>
              <a:t>Developed by Scott Crump in the late 80’s who founded StrataSys where the idea was commercialized</a:t>
            </a:r>
          </a:p>
          <a:p>
            <a:pPr indent="-285750"/>
            <a:endParaRPr lang="en-US" dirty="0" smtClean="0"/>
          </a:p>
          <a:p>
            <a:pPr indent="-285750"/>
            <a:r>
              <a:rPr lang="en-US" dirty="0" smtClean="0"/>
              <a:t>Based on putting down layer via a thin bead of “melted” plastic which fuses with the layer below it</a:t>
            </a:r>
          </a:p>
          <a:p>
            <a:pPr marL="457200" lvl="1" indent="0">
              <a:buNone/>
            </a:pPr>
            <a:r>
              <a:rPr lang="en-US" dirty="0" smtClean="0"/>
              <a:t>Typically trace perimeter then </a:t>
            </a:r>
            <a:br>
              <a:rPr lang="en-US" dirty="0" smtClean="0"/>
            </a:br>
            <a:r>
              <a:rPr lang="en-US" dirty="0" smtClean="0"/>
              <a:t>do some pattern to (partially) fill the middle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635961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FDM Has Caught on Because it’s Relatively Easy to Build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Hard part in most printing tech is </a:t>
            </a:r>
            <a:br>
              <a:rPr lang="en-US" dirty="0" smtClean="0"/>
            </a:br>
            <a:r>
              <a:rPr lang="en-US" dirty="0" smtClean="0"/>
              <a:t>the deposition mechanism</a:t>
            </a:r>
          </a:p>
          <a:p>
            <a:endParaRPr lang="en-US" sz="2600" dirty="0"/>
          </a:p>
          <a:p>
            <a:r>
              <a:rPr lang="en-US" dirty="0" smtClean="0"/>
              <a:t>For FDM you have two parts: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Hot end to heat and melt filament </a:t>
            </a:r>
            <a:br>
              <a:rPr lang="en-US" dirty="0" smtClean="0"/>
            </a:br>
            <a:r>
              <a:rPr lang="en-US" dirty="0" smtClean="0"/>
              <a:t>so it can be extruded out small orifice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Feed mechanism to push filament into hot end </a:t>
            </a:r>
          </a:p>
          <a:p>
            <a:pPr marL="400050" lvl="2" indent="0">
              <a:buNone/>
            </a:pPr>
            <a:r>
              <a:rPr lang="en-US" dirty="0"/>
              <a:t>Solid filament acts as a piston to push melted filament out  </a:t>
            </a:r>
            <a:endParaRPr lang="en-US" dirty="0" smtClean="0"/>
          </a:p>
          <a:p>
            <a:pPr marL="400050" lvl="2" indent="0">
              <a:buNone/>
            </a:pPr>
            <a:endParaRPr lang="en-US" sz="17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2286000"/>
            <a:ext cx="1447800" cy="241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71449928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FDM Has Caught on Because it’s Relatively Easy to Build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Hard part in most printing tech is </a:t>
            </a:r>
            <a:br>
              <a:rPr lang="en-US" dirty="0" smtClean="0"/>
            </a:br>
            <a:r>
              <a:rPr lang="en-US" dirty="0" smtClean="0"/>
              <a:t>the deposition mechanism</a:t>
            </a:r>
          </a:p>
          <a:p>
            <a:pPr marL="400050" lvl="2" indent="0">
              <a:buNone/>
            </a:pPr>
            <a:endParaRPr lang="en-US" sz="1700" dirty="0" smtClean="0"/>
          </a:p>
          <a:p>
            <a:r>
              <a:rPr lang="en-US" dirty="0" smtClean="0"/>
              <a:t>Mechanically simple, but…</a:t>
            </a:r>
          </a:p>
          <a:p>
            <a:endParaRPr lang="en-US" sz="1400" dirty="0" smtClean="0"/>
          </a:p>
          <a:p>
            <a:pPr marL="457200" lvl="1" indent="0">
              <a:buNone/>
            </a:pPr>
            <a:r>
              <a:rPr lang="en-US" dirty="0" smtClean="0"/>
              <a:t>Note that this requires that part of the </a:t>
            </a:r>
            <a:br>
              <a:rPr lang="en-US" dirty="0" smtClean="0"/>
            </a:br>
            <a:r>
              <a:rPr lang="en-US" dirty="0" smtClean="0"/>
              <a:t>filament below the drive stay solid (cold zone), </a:t>
            </a:r>
          </a:p>
          <a:p>
            <a:pPr marL="457200" lvl="1" indent="0">
              <a:buNone/>
            </a:pPr>
            <a:r>
              <a:rPr lang="en-US" dirty="0" smtClean="0"/>
              <a:t>but part near the end to always be molten (hot zone)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Actually a rather tricky thermal balance here</a:t>
            </a:r>
          </a:p>
          <a:p>
            <a:pPr marL="1200150" lvl="2" indent="-342900"/>
            <a:r>
              <a:rPr lang="en-US" dirty="0" smtClean="0"/>
              <a:t>Heat can creep up the shaft and melt too high</a:t>
            </a:r>
          </a:p>
          <a:p>
            <a:pPr marL="1200150" lvl="2" indent="-342900"/>
            <a:r>
              <a:rPr lang="en-US" dirty="0" smtClean="0"/>
              <a:t>Fast moving filament can cause solid filament </a:t>
            </a:r>
            <a:br>
              <a:rPr lang="en-US" dirty="0" smtClean="0"/>
            </a:br>
            <a:r>
              <a:rPr lang="en-US" dirty="0" smtClean="0"/>
              <a:t>to hit bottom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2286000"/>
            <a:ext cx="1447800" cy="241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64388512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3600" dirty="0" smtClean="0"/>
          </a:p>
          <a:p>
            <a:pPr algn="ctr"/>
            <a:endParaRPr lang="en-US" sz="3600" dirty="0"/>
          </a:p>
          <a:p>
            <a:pPr algn="ctr"/>
            <a:r>
              <a:rPr lang="en-US" sz="3600" b="1" dirty="0" smtClean="0"/>
              <a:t>Other Types of Deposition for 3D Printing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535615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Additive Manufacturing Techniques</a:t>
            </a:r>
            <a:br>
              <a:rPr lang="en-US" dirty="0"/>
            </a:br>
            <a:r>
              <a:rPr lang="en-US" dirty="0" smtClean="0"/>
              <a:t>Photopolymer Resin Based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techniques use a photopolymer resin</a:t>
            </a:r>
          </a:p>
          <a:p>
            <a:pPr marL="457200" lvl="1" indent="0">
              <a:buNone/>
            </a:pPr>
            <a:r>
              <a:rPr lang="en-US" dirty="0" smtClean="0"/>
              <a:t>Liquid resin (monomer)</a:t>
            </a:r>
          </a:p>
          <a:p>
            <a:pPr marL="457200" lvl="1" indent="0">
              <a:buNone/>
            </a:pPr>
            <a:r>
              <a:rPr lang="en-US" dirty="0" smtClean="0"/>
              <a:t>Catalyzed to bond in polymer chains by sufficiently energetic light (usually UV)</a:t>
            </a:r>
          </a:p>
          <a:p>
            <a:endParaRPr lang="en-US" dirty="0"/>
          </a:p>
          <a:p>
            <a:r>
              <a:rPr lang="en-US" dirty="0" smtClean="0"/>
              <a:t>First 3D printing technique: </a:t>
            </a:r>
            <a:br>
              <a:rPr lang="en-US" dirty="0" smtClean="0"/>
            </a:br>
            <a:r>
              <a:rPr lang="en-US" dirty="0" smtClean="0"/>
              <a:t>	Stereo Lithography (SLA)</a:t>
            </a:r>
          </a:p>
          <a:p>
            <a:r>
              <a:rPr lang="en-US" dirty="0" smtClean="0"/>
              <a:t>Invented by Chuck Hull in 1986 </a:t>
            </a:r>
            <a:br>
              <a:rPr lang="en-US" dirty="0" smtClean="0"/>
            </a:br>
            <a:r>
              <a:rPr lang="en-US" dirty="0" smtClean="0"/>
              <a:t>who founded 3D Systems to commercialize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145792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615267"/>
            <a:ext cx="3733800" cy="3318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 Lithography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Scanning (UV) laser traces each layer on top of vat of photopolymer resin</a:t>
            </a:r>
          </a:p>
          <a:p>
            <a:endParaRPr lang="en-US" dirty="0" smtClean="0"/>
          </a:p>
          <a:p>
            <a:r>
              <a:rPr lang="en-US" dirty="0" smtClean="0"/>
              <a:t>Platform holding part is lowered after each layer allowing a new layer of resin on top</a:t>
            </a:r>
          </a:p>
          <a:p>
            <a:endParaRPr lang="en-US" dirty="0"/>
          </a:p>
          <a:p>
            <a:endParaRPr lang="en-US" dirty="0" smtClean="0">
              <a:hlinkClick r:id="rId3"/>
            </a:endParaRPr>
          </a:p>
          <a:p>
            <a:endParaRPr lang="en-US" dirty="0">
              <a:hlinkClick r:id="rId3"/>
            </a:endParaRPr>
          </a:p>
          <a:p>
            <a:endParaRPr lang="en-US" dirty="0" smtClean="0">
              <a:hlinkClick r:id="rId3"/>
            </a:endParaRPr>
          </a:p>
          <a:p>
            <a:endParaRPr lang="en-US" dirty="0">
              <a:hlinkClick r:id="rId3"/>
            </a:endParaRPr>
          </a:p>
          <a:p>
            <a:r>
              <a:rPr lang="en-US" sz="2600" dirty="0">
                <a:hlinkClick r:id="rId4"/>
              </a:rPr>
              <a:t>http://</a:t>
            </a:r>
            <a:r>
              <a:rPr lang="en-US" sz="2600" dirty="0" smtClean="0">
                <a:hlinkClick r:id="rId4"/>
              </a:rPr>
              <a:t>youtu.be/NM55ct5KwiI?t=44s</a:t>
            </a:r>
            <a:r>
              <a:rPr lang="en-US" sz="2600" dirty="0" smtClean="0"/>
              <a:t> 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815250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 Lithography Variations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Can also print at bottom and pull part upward</a:t>
            </a:r>
          </a:p>
          <a:p>
            <a:endParaRPr lang="en-US" sz="2000" dirty="0" smtClean="0"/>
          </a:p>
          <a:p>
            <a:pPr marL="0" indent="0"/>
            <a:r>
              <a:rPr lang="en-US" dirty="0" smtClean="0"/>
              <a:t>Can expose a whole layer at a time </a:t>
            </a:r>
            <a:br>
              <a:rPr lang="en-US" dirty="0" smtClean="0"/>
            </a:br>
            <a:r>
              <a:rPr lang="en-US" dirty="0" smtClean="0"/>
              <a:t>(instead of moving single point of laser around) using a projector (e.g., project a UV light image using a DLP projector) </a:t>
            </a:r>
          </a:p>
          <a:p>
            <a:pPr marL="0" indent="0"/>
            <a:endParaRPr lang="en-US" sz="2000" dirty="0" smtClean="0">
              <a:hlinkClick r:id="rId3"/>
            </a:endParaRPr>
          </a:p>
          <a:p>
            <a:pPr marL="0" indent="0"/>
            <a:endParaRPr lang="en-US" sz="2000" dirty="0" smtClean="0">
              <a:hlinkClick r:id="rId3"/>
            </a:endParaRPr>
          </a:p>
          <a:p>
            <a:pPr marL="0" indent="0"/>
            <a:endParaRPr lang="en-US" sz="2000" dirty="0" smtClean="0">
              <a:hlinkClick r:id="rId3"/>
            </a:endParaRPr>
          </a:p>
          <a:p>
            <a:pPr marL="0" indent="0"/>
            <a:endParaRPr lang="en-US" sz="2400" dirty="0" smtClean="0">
              <a:hlinkClick r:id="rId3"/>
            </a:endParaRPr>
          </a:p>
          <a:p>
            <a:pPr marL="0" indent="0"/>
            <a:endParaRPr lang="en-US" sz="2000" dirty="0" smtClean="0">
              <a:hlinkClick r:id="rId3"/>
            </a:endParaRPr>
          </a:p>
          <a:p>
            <a:pPr marL="0" indent="0"/>
            <a:endParaRPr lang="en-US" sz="800" dirty="0" smtClean="0">
              <a:hlinkClick r:id="rId3"/>
            </a:endParaRPr>
          </a:p>
          <a:p>
            <a:pPr marL="0" indent="0"/>
            <a:r>
              <a:rPr lang="en-US" sz="2000" dirty="0" smtClean="0">
                <a:hlinkClick r:id="rId3"/>
              </a:rPr>
              <a:t>http://youtu.be/snOErpOP5Xk?t=1m7s</a:t>
            </a:r>
            <a:r>
              <a:rPr lang="en-US" sz="2000" dirty="0" smtClean="0"/>
              <a:t> </a:t>
            </a:r>
            <a:endParaRPr lang="en-US" dirty="0"/>
          </a:p>
        </p:txBody>
      </p:sp>
      <p:pic>
        <p:nvPicPr>
          <p:cNvPr id="64514" name="Picture 2" descr="DLP print in proce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962400"/>
            <a:ext cx="3073400" cy="2305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1421682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Additive Manufacturing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of the layer based approaches have a critical property: Throughout the process there is a plane (usually horizontal) which completely separates what has already been printed (plus the current layer) from what will be printed in the future.  </a:t>
            </a:r>
          </a:p>
          <a:p>
            <a:pPr marL="457200" lvl="1" indent="0">
              <a:buNone/>
            </a:pPr>
            <a:r>
              <a:rPr lang="en-US" dirty="0" smtClean="0"/>
              <a:t>If the print mechanism stays at or beyond the “unprinted” side that plane it is guaranteed to not hit the already printed material (as is a systemic problem with subtractive approaches that do not have this property)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266236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Resin-Based Process:</a:t>
            </a:r>
            <a:br>
              <a:rPr lang="en-US" dirty="0" smtClean="0"/>
            </a:br>
            <a:r>
              <a:rPr lang="en-US" dirty="0" smtClean="0"/>
              <a:t>the Carbon3D Printer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DLP-style photopolymer printer, </a:t>
            </a:r>
            <a:br>
              <a:rPr lang="en-US" dirty="0" smtClean="0"/>
            </a:br>
            <a:r>
              <a:rPr lang="en-US" dirty="0" smtClean="0"/>
              <a:t>but with substantially different chemistry</a:t>
            </a:r>
          </a:p>
          <a:p>
            <a:endParaRPr lang="en-US" sz="1400" dirty="0"/>
          </a:p>
          <a:p>
            <a:r>
              <a:rPr lang="en-US" dirty="0" smtClean="0"/>
              <a:t>Much faster prints</a:t>
            </a:r>
          </a:p>
          <a:p>
            <a:r>
              <a:rPr lang="en-US" dirty="0" smtClean="0"/>
              <a:t>Essentially no detectable layers</a:t>
            </a:r>
          </a:p>
          <a:p>
            <a:pPr marL="457200" lvl="1" indent="0">
              <a:buNone/>
            </a:pPr>
            <a:r>
              <a:rPr lang="en-US" dirty="0" smtClean="0"/>
              <a:t>no anisotropic (directional) material properties</a:t>
            </a:r>
          </a:p>
          <a:p>
            <a:r>
              <a:rPr lang="en-US" dirty="0" smtClean="0"/>
              <a:t>New and better materials</a:t>
            </a:r>
          </a:p>
          <a:p>
            <a:endParaRPr lang="en-US" dirty="0" smtClean="0"/>
          </a:p>
          <a:p>
            <a:endParaRPr lang="en-US" sz="16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www.youtube.com/watch?v=VTJq9Z5g4Jk&amp;t=0.1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068" y="4419600"/>
            <a:ext cx="3352800" cy="200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015524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 Lithography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Disadvantages</a:t>
            </a:r>
          </a:p>
          <a:p>
            <a:pPr marL="457200" lvl="1" indent="0">
              <a:buNone/>
            </a:pPr>
            <a:r>
              <a:rPr lang="en-US" dirty="0" smtClean="0"/>
              <a:t>Messy</a:t>
            </a:r>
          </a:p>
          <a:p>
            <a:pPr marL="857250" lvl="2" indent="0">
              <a:buNone/>
            </a:pPr>
            <a:r>
              <a:rPr lang="en-US" dirty="0" smtClean="0"/>
              <a:t>Uncured resin is a bit toxic</a:t>
            </a:r>
          </a:p>
          <a:p>
            <a:pPr marL="457200" lvl="1" indent="0">
              <a:buNone/>
            </a:pPr>
            <a:r>
              <a:rPr lang="en-US" dirty="0" smtClean="0"/>
              <a:t>Until recently materials were pretty limited</a:t>
            </a:r>
          </a:p>
          <a:p>
            <a:pPr marL="857250" lvl="2" indent="0">
              <a:buNone/>
            </a:pPr>
            <a:r>
              <a:rPr lang="en-US" dirty="0" smtClean="0"/>
              <a:t>Somewhat brittle translucent plastic</a:t>
            </a:r>
          </a:p>
          <a:p>
            <a:pPr marL="857250" lvl="2" indent="0">
              <a:buNone/>
            </a:pPr>
            <a:r>
              <a:rPr lang="en-US" dirty="0" smtClean="0"/>
              <a:t>But starting to see new materials here (e.g., flexible)</a:t>
            </a:r>
          </a:p>
          <a:p>
            <a:pPr marL="457200" lvl="1" indent="0">
              <a:buNone/>
            </a:pPr>
            <a:r>
              <a:rPr lang="en-US" dirty="0" smtClean="0"/>
              <a:t>Intrinsically single material</a:t>
            </a:r>
          </a:p>
          <a:p>
            <a:pPr marL="857250" lvl="2" indent="0">
              <a:buNone/>
            </a:pPr>
            <a:r>
              <a:rPr lang="en-US" dirty="0" smtClean="0"/>
              <a:t>No separate support possible</a:t>
            </a:r>
          </a:p>
          <a:p>
            <a:r>
              <a:rPr lang="en-US" dirty="0" smtClean="0"/>
              <a:t>But</a:t>
            </a:r>
          </a:p>
          <a:p>
            <a:pPr marL="457200" lvl="1" indent="0">
              <a:buNone/>
            </a:pPr>
            <a:r>
              <a:rPr lang="en-US" dirty="0" smtClean="0"/>
              <a:t>Can be very high resolution</a:t>
            </a:r>
          </a:p>
        </p:txBody>
      </p:sp>
    </p:spTree>
    <p:extLst>
      <p:ext uri="{BB962C8B-B14F-4D97-AF65-F5344CB8AC3E}">
        <p14:creationId xmlns:p14="http://schemas.microsoft.com/office/powerpoint/2010/main" val="3565119063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Resin Based Approach: </a:t>
            </a:r>
            <a:br>
              <a:rPr lang="en-US" dirty="0" smtClean="0"/>
            </a:br>
            <a:r>
              <a:rPr lang="en-US" dirty="0" smtClean="0"/>
              <a:t>“PolyJet” (by Objet, now StrataSys)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Use inkjet printer style heads to </a:t>
            </a:r>
            <a:r>
              <a:rPr lang="en-US" dirty="0"/>
              <a:t>deposit very </a:t>
            </a:r>
            <a:r>
              <a:rPr lang="en-US" dirty="0" smtClean="0"/>
              <a:t>small droplets of photopolymer resin (16µm layer height)</a:t>
            </a:r>
          </a:p>
          <a:p>
            <a:endParaRPr lang="en-US" sz="1600" dirty="0"/>
          </a:p>
          <a:p>
            <a:r>
              <a:rPr lang="en-US" dirty="0" smtClean="0"/>
              <a:t>Immediately cure in place </a:t>
            </a:r>
            <a:br>
              <a:rPr lang="en-US" dirty="0" smtClean="0"/>
            </a:br>
            <a:r>
              <a:rPr lang="en-US" dirty="0" smtClean="0"/>
              <a:t>with UV light</a:t>
            </a:r>
          </a:p>
          <a:p>
            <a:endParaRPr lang="en-US" sz="1800" dirty="0"/>
          </a:p>
          <a:p>
            <a:r>
              <a:rPr lang="en-US" dirty="0" smtClean="0"/>
              <a:t>Trim layer to exact height </a:t>
            </a:r>
            <a:br>
              <a:rPr lang="en-US" dirty="0" smtClean="0"/>
            </a:br>
            <a:r>
              <a:rPr lang="en-US" dirty="0" smtClean="0"/>
              <a:t>with cutting blades</a:t>
            </a:r>
          </a:p>
          <a:p>
            <a:endParaRPr lang="en-US" sz="1600" dirty="0"/>
          </a:p>
          <a:p>
            <a:r>
              <a:rPr lang="en-US" dirty="0" smtClean="0"/>
              <a:t>Repeat</a:t>
            </a:r>
          </a:p>
          <a:p>
            <a:endParaRPr lang="en-US" dirty="0" smtClean="0"/>
          </a:p>
          <a:p>
            <a:r>
              <a:rPr lang="en-US" sz="2600" dirty="0">
                <a:hlinkClick r:id="rId2"/>
              </a:rPr>
              <a:t>http://</a:t>
            </a:r>
            <a:r>
              <a:rPr lang="en-US" sz="2600" dirty="0" smtClean="0">
                <a:hlinkClick r:id="rId2"/>
              </a:rPr>
              <a:t>youtu.be/MVo_IAd6Rwo?t=53s</a:t>
            </a:r>
            <a:r>
              <a:rPr lang="en-US" sz="260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7" name="Picture 2" descr="http://farm8.staticflickr.com/7124/7729009240_2c2cf092bf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743200"/>
            <a:ext cx="3962400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8549985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Resin Based Approach: </a:t>
            </a:r>
            <a:br>
              <a:rPr lang="en-US" dirty="0" smtClean="0"/>
            </a:br>
            <a:r>
              <a:rPr lang="en-US" dirty="0" smtClean="0"/>
              <a:t>“PolyJet” (by Objet, now StrataSys)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Multiple print heads can print different materials </a:t>
            </a:r>
          </a:p>
          <a:p>
            <a:pPr marL="457200" lvl="1" indent="0">
              <a:buNone/>
            </a:pPr>
            <a:r>
              <a:rPr lang="en-US" sz="2200" dirty="0" smtClean="0"/>
              <a:t>Including rather unique ones (flexible</a:t>
            </a:r>
            <a:r>
              <a:rPr lang="en-US" sz="2200" dirty="0"/>
              <a:t> </a:t>
            </a:r>
            <a:r>
              <a:rPr lang="en-US" sz="2200" dirty="0" smtClean="0"/>
              <a:t>&amp; transparent)</a:t>
            </a:r>
          </a:p>
          <a:p>
            <a:pPr marL="457200" lvl="1" indent="0">
              <a:buNone/>
            </a:pPr>
            <a:r>
              <a:rPr lang="en-US" sz="2200" dirty="0" smtClean="0"/>
              <a:t>Including support material</a:t>
            </a:r>
          </a:p>
          <a:p>
            <a:r>
              <a:rPr lang="en-US" sz="2600" dirty="0" smtClean="0"/>
              <a:t>AND mix them at the droplet level</a:t>
            </a:r>
          </a:p>
          <a:p>
            <a:pPr marL="457200" indent="-457200">
              <a:buFont typeface="Wingdings"/>
              <a:buChar char="à"/>
            </a:pPr>
            <a:r>
              <a:rPr lang="en-US" sz="2600" dirty="0" smtClean="0">
                <a:sym typeface="Wingdings" panose="05000000000000000000" pitchFamily="2" charset="2"/>
              </a:rPr>
              <a:t>Can generate mixed materials with varying properties</a:t>
            </a:r>
            <a:r>
              <a:rPr lang="en-US" sz="2600" dirty="0">
                <a:sym typeface="Wingdings" panose="05000000000000000000" pitchFamily="2" charset="2"/>
              </a:rPr>
              <a:t/>
            </a:r>
            <a:br>
              <a:rPr lang="en-US" sz="2600" dirty="0">
                <a:sym typeface="Wingdings" panose="05000000000000000000" pitchFamily="2" charset="2"/>
              </a:rPr>
            </a:br>
            <a:r>
              <a:rPr lang="en-US" sz="2600" dirty="0" smtClean="0">
                <a:sym typeface="Wingdings" panose="05000000000000000000" pitchFamily="2" charset="2"/>
              </a:rPr>
              <a:t>e.g., mix hard and flexible to vary stiffness at different locations within a single print</a:t>
            </a:r>
          </a:p>
          <a:p>
            <a:endParaRPr lang="en-US" sz="2600" dirty="0">
              <a:sym typeface="Wingdings" panose="05000000000000000000" pitchFamily="2" charset="2"/>
            </a:endParaRPr>
          </a:p>
          <a:p>
            <a:r>
              <a:rPr lang="en-US" sz="2600" dirty="0" smtClean="0">
                <a:sym typeface="Wingdings" panose="05000000000000000000" pitchFamily="2" charset="2"/>
              </a:rPr>
              <a:t>Also just started supporting mixing colored resins</a:t>
            </a:r>
          </a:p>
          <a:p>
            <a:endParaRPr lang="en-US" sz="2600" dirty="0">
              <a:sym typeface="Wingdings" panose="05000000000000000000" pitchFamily="2" charset="2"/>
            </a:endParaRPr>
          </a:p>
          <a:p>
            <a:r>
              <a:rPr lang="en-US" sz="2600" dirty="0" smtClean="0">
                <a:sym typeface="Wingdings" panose="05000000000000000000" pitchFamily="2" charset="2"/>
              </a:rPr>
              <a:t>Disadvantage: </a:t>
            </a:r>
            <a:br>
              <a:rPr lang="en-US" sz="2600" dirty="0" smtClean="0">
                <a:sym typeface="Wingdings" panose="05000000000000000000" pitchFamily="2" charset="2"/>
              </a:rPr>
            </a:br>
            <a:r>
              <a:rPr lang="en-US" sz="2600" dirty="0" smtClean="0">
                <a:sym typeface="Wingdings" panose="05000000000000000000" pitchFamily="2" charset="2"/>
              </a:rPr>
              <a:t>Presently expensive (printer &amp; materials)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147041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Sintering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/>
            <a:r>
              <a:rPr lang="en-US" dirty="0" smtClean="0"/>
              <a:t>“Sintering” is fusing a powdered material</a:t>
            </a:r>
            <a:br>
              <a:rPr lang="en-US" dirty="0" smtClean="0"/>
            </a:br>
            <a:r>
              <a:rPr lang="en-US" dirty="0" smtClean="0"/>
              <a:t> to create a solid</a:t>
            </a:r>
          </a:p>
          <a:p>
            <a:pPr marL="0" indent="0"/>
            <a:endParaRPr lang="en-US" sz="1050" dirty="0" smtClean="0"/>
          </a:p>
          <a:p>
            <a:pPr marL="0" indent="0"/>
            <a:r>
              <a:rPr lang="en-US" dirty="0" smtClean="0"/>
              <a:t>A number of possible materials: </a:t>
            </a:r>
          </a:p>
          <a:p>
            <a:pPr marL="400050" lvl="1" indent="0">
              <a:buNone/>
            </a:pPr>
            <a:r>
              <a:rPr lang="en-US" dirty="0" smtClean="0"/>
              <a:t>metals, ceramic, plastic, sugar</a:t>
            </a:r>
          </a:p>
          <a:p>
            <a:pPr marL="0" indent="0"/>
            <a:r>
              <a:rPr lang="en-US" dirty="0" smtClean="0"/>
              <a:t>Fusing normally done with heat, often laser</a:t>
            </a:r>
          </a:p>
          <a:p>
            <a:pPr marL="400050" lvl="1" indent="0">
              <a:buNone/>
            </a:pPr>
            <a:r>
              <a:rPr lang="en-US" dirty="0" smtClean="0"/>
              <a:t>“Selective Laser Sintering” (SLS)</a:t>
            </a:r>
          </a:p>
          <a:p>
            <a:pPr marL="0" indent="0"/>
            <a:endParaRPr lang="en-US" sz="300" dirty="0" smtClean="0"/>
          </a:p>
          <a:p>
            <a:pPr marL="0" indent="0"/>
            <a:r>
              <a:rPr lang="en-US" dirty="0" smtClean="0"/>
              <a:t>Print starts with a bed of powder</a:t>
            </a:r>
          </a:p>
          <a:p>
            <a:pPr marL="400050" lvl="1" indent="0">
              <a:buNone/>
            </a:pPr>
            <a:r>
              <a:rPr lang="en-US" dirty="0" smtClean="0"/>
              <a:t>Heat parts that you want to be part of result (1 layer)</a:t>
            </a:r>
          </a:p>
          <a:p>
            <a:pPr marL="400050" lvl="1" indent="0">
              <a:buNone/>
            </a:pPr>
            <a:r>
              <a:rPr lang="en-US" dirty="0" smtClean="0"/>
              <a:t>Lower part and/or put another layer of power on bed</a:t>
            </a:r>
          </a:p>
          <a:p>
            <a:pPr marL="400050" lvl="1" indent="0">
              <a:buNone/>
            </a:pPr>
            <a:r>
              <a:rPr lang="en-US" dirty="0" smtClean="0"/>
              <a:t>Repeat              </a:t>
            </a:r>
            <a:r>
              <a:rPr lang="en-US" dirty="0" smtClean="0">
                <a:hlinkClick r:id="rId3"/>
              </a:rPr>
              <a:t>http://youtu.be/wD9-QEo-qDk?t=1m47s</a:t>
            </a:r>
            <a:r>
              <a:rPr lang="en-US" dirty="0" smtClean="0"/>
              <a:t> </a:t>
            </a:r>
          </a:p>
          <a:p>
            <a:pPr marL="0" indent="0"/>
            <a:r>
              <a:rPr lang="en-US" dirty="0" smtClean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2020718289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Sintering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Single material, but powder provides intrinsic support</a:t>
            </a:r>
          </a:p>
          <a:p>
            <a:endParaRPr lang="en-US" dirty="0" smtClean="0"/>
          </a:p>
          <a:p>
            <a:r>
              <a:rPr lang="en-US" dirty="0" smtClean="0"/>
              <a:t>Variation</a:t>
            </a:r>
          </a:p>
          <a:p>
            <a:r>
              <a:rPr lang="en-US" dirty="0" smtClean="0"/>
              <a:t>	Can also fuse by applying an adhesive</a:t>
            </a:r>
          </a:p>
          <a:p>
            <a:r>
              <a:rPr lang="en-US" dirty="0" smtClean="0"/>
              <a:t>	E.g., inkjet print “superglue” (at high resolution)</a:t>
            </a:r>
          </a:p>
          <a:p>
            <a:r>
              <a:rPr lang="en-US" dirty="0" smtClean="0"/>
              <a:t>Z-Corp </a:t>
            </a:r>
            <a:r>
              <a:rPr lang="en-US" sz="2200" dirty="0" smtClean="0"/>
              <a:t>(now 3D Systems)</a:t>
            </a:r>
            <a:r>
              <a:rPr lang="en-US" dirty="0" smtClean="0"/>
              <a:t> printers do this on gypsum powder</a:t>
            </a:r>
          </a:p>
          <a:p>
            <a:r>
              <a:rPr lang="en-US" dirty="0" smtClean="0"/>
              <a:t>Also inkjet colored ink into powder 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itchFamily="2" charset="2"/>
              </a:rPr>
              <a:t> full color result object       </a:t>
            </a:r>
            <a:endParaRPr lang="en-US" sz="1600" dirty="0" smtClean="0">
              <a:sym typeface="Wingdings" pitchFamily="2" charset="2"/>
              <a:hlinkClick r:id="rId3"/>
            </a:endParaRPr>
          </a:p>
          <a:p>
            <a:pPr marL="284163" lvl="1" indent="576263">
              <a:buNone/>
            </a:pPr>
            <a:r>
              <a:rPr lang="en-US" sz="2000" dirty="0" smtClean="0">
                <a:sym typeface="Wingdings" pitchFamily="2" charset="2"/>
                <a:hlinkClick r:id="rId3"/>
              </a:rPr>
              <a:t>http://youtu.be/BjBSoykoBNg?t=21s</a:t>
            </a:r>
            <a:r>
              <a:rPr lang="en-US" sz="2000" dirty="0" smtClean="0">
                <a:sym typeface="Wingdings" pitchFamily="2" charset="2"/>
              </a:rPr>
              <a:t> </a:t>
            </a:r>
            <a:endParaRPr lang="en-US" dirty="0"/>
          </a:p>
        </p:txBody>
      </p:sp>
      <p:pic>
        <p:nvPicPr>
          <p:cNvPr id="68610" name="Picture 2" descr="http://behance.vo.llnwd.net/profiles4/105241/projects/302109/10524112525111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4722" y="4876800"/>
            <a:ext cx="2349277" cy="20086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0300000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Layered Object Manufacturing (LOM)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Cut a material in profile(s) of layer</a:t>
            </a:r>
          </a:p>
          <a:p>
            <a:endParaRPr lang="en-US" sz="1600" dirty="0" smtClean="0"/>
          </a:p>
          <a:p>
            <a:r>
              <a:rPr lang="en-US" dirty="0" smtClean="0"/>
              <a:t>Bond to previous layers</a:t>
            </a:r>
          </a:p>
          <a:p>
            <a:endParaRPr lang="en-US" sz="1600" dirty="0" smtClean="0"/>
          </a:p>
          <a:p>
            <a:r>
              <a:rPr lang="en-US" dirty="0" smtClean="0"/>
              <a:t>Repeat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indent="-285750"/>
            <a:r>
              <a:rPr lang="en-US" dirty="0" smtClean="0"/>
              <a:t>Note: can leave “waste” material </a:t>
            </a:r>
            <a:br>
              <a:rPr lang="en-US" dirty="0" smtClean="0"/>
            </a:br>
            <a:r>
              <a:rPr lang="en-US" dirty="0" smtClean="0"/>
              <a:t>in place to serve as support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106594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Layered Object Manufacturing (LOM)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-285750"/>
            <a:r>
              <a:rPr lang="en-US" dirty="0" smtClean="0"/>
              <a:t>First printers (and most common now) used paper</a:t>
            </a:r>
          </a:p>
          <a:p>
            <a:pPr indent="-285750"/>
            <a:r>
              <a:rPr lang="en-US" dirty="0" smtClean="0"/>
              <a:t>	see: mcor</a:t>
            </a:r>
            <a:r>
              <a:rPr lang="en-US" dirty="0"/>
              <a:t> </a:t>
            </a:r>
            <a:r>
              <a:rPr lang="en-US" dirty="0" smtClean="0"/>
              <a:t>technologies </a:t>
            </a:r>
            <a:r>
              <a:rPr lang="en-US" sz="2200" dirty="0" smtClean="0"/>
              <a:t>(</a:t>
            </a:r>
            <a:r>
              <a:rPr lang="en-US" sz="2200" dirty="0" smtClean="0">
                <a:hlinkClick r:id="rId2"/>
              </a:rPr>
              <a:t>http</a:t>
            </a:r>
            <a:r>
              <a:rPr lang="en-US" sz="2200" dirty="0">
                <a:hlinkClick r:id="rId2"/>
              </a:rPr>
              <a:t>://mcortechnologies.com</a:t>
            </a:r>
            <a:r>
              <a:rPr lang="en-US" sz="2200" dirty="0" smtClean="0">
                <a:hlinkClick r:id="rId2"/>
              </a:rPr>
              <a:t>/</a:t>
            </a:r>
            <a:r>
              <a:rPr lang="en-US" sz="2200" dirty="0" smtClean="0"/>
              <a:t>)</a:t>
            </a:r>
            <a:endParaRPr lang="en-US" dirty="0" smtClean="0"/>
          </a:p>
          <a:p>
            <a:pPr indent="-285750"/>
            <a:r>
              <a:rPr lang="en-US" dirty="0"/>
              <a:t>(Video: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youtu.be/TjDib7J3Iy4?t=1m40s</a:t>
            </a:r>
            <a:r>
              <a:rPr lang="en-US" dirty="0" smtClean="0"/>
              <a:t>)</a:t>
            </a:r>
          </a:p>
          <a:p>
            <a:pPr indent="-285750"/>
            <a:endParaRPr lang="en-US" dirty="0"/>
          </a:p>
          <a:p>
            <a:pPr indent="-285750"/>
            <a:r>
              <a:rPr lang="en-US" dirty="0" smtClean="0"/>
              <a:t>Newest printers use inkjet on paper </a:t>
            </a:r>
            <a:br>
              <a:rPr lang="en-US" dirty="0" smtClean="0"/>
            </a:br>
            <a:r>
              <a:rPr lang="en-US" dirty="0" smtClean="0"/>
              <a:t>first to get full color objects</a:t>
            </a:r>
          </a:p>
          <a:p>
            <a:pPr indent="-285750"/>
            <a:endParaRPr lang="en-US" dirty="0"/>
          </a:p>
          <a:p>
            <a:pPr indent="-285750"/>
            <a:r>
              <a:rPr lang="en-US" dirty="0" smtClean="0"/>
              <a:t>Also interesting approach for metal</a:t>
            </a:r>
          </a:p>
          <a:p>
            <a:pPr marL="457200" lvl="1" indent="0">
              <a:buNone/>
            </a:pPr>
            <a:r>
              <a:rPr lang="en-US" dirty="0" smtClean="0"/>
              <a:t>Thin sheets bonded with </a:t>
            </a:r>
            <a:br>
              <a:rPr lang="en-US" dirty="0" smtClean="0"/>
            </a:br>
            <a:r>
              <a:rPr lang="en-US" dirty="0" smtClean="0"/>
              <a:t>ultrasonic welding (See </a:t>
            </a:r>
            <a:r>
              <a:rPr lang="en-US" dirty="0"/>
              <a:t>http://</a:t>
            </a:r>
            <a:r>
              <a:rPr lang="en-US" dirty="0" smtClean="0"/>
              <a:t>goo.gl/ifu0hN)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11266" name="Picture 2" descr="http://mcortechnologies.com/wp-content/uploads/2014/04/Septillion-Port-fac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0" t="3385" r="26300"/>
          <a:stretch/>
        </p:blipFill>
        <p:spPr bwMode="auto">
          <a:xfrm>
            <a:off x="6781800" y="3124200"/>
            <a:ext cx="1828800" cy="264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031052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 for Your Printer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Print with a thermoplastic</a:t>
            </a:r>
          </a:p>
          <a:p>
            <a:r>
              <a:rPr lang="en-US" dirty="0" smtClean="0"/>
              <a:t>Comes in the form of a wire-like “filament”</a:t>
            </a:r>
          </a:p>
          <a:p>
            <a:endParaRPr lang="en-US" sz="3600" dirty="0" smtClean="0"/>
          </a:p>
          <a:p>
            <a:r>
              <a:rPr lang="en-US" dirty="0" smtClean="0"/>
              <a:t>For your printer: </a:t>
            </a:r>
            <a:br>
              <a:rPr lang="en-US" dirty="0" smtClean="0"/>
            </a:br>
            <a:r>
              <a:rPr lang="en-US" dirty="0" smtClean="0"/>
              <a:t>1.75mm diameter</a:t>
            </a:r>
            <a:br>
              <a:rPr lang="en-US" dirty="0" smtClean="0"/>
            </a:br>
            <a:r>
              <a:rPr lang="en-US" dirty="0" smtClean="0"/>
              <a:t>filament</a:t>
            </a:r>
          </a:p>
          <a:p>
            <a:endParaRPr lang="en-US" sz="1600" dirty="0"/>
          </a:p>
          <a:p>
            <a:r>
              <a:rPr lang="en-US" dirty="0" smtClean="0"/>
              <a:t>You have an allocation </a:t>
            </a:r>
            <a:br>
              <a:rPr lang="en-US" dirty="0" smtClean="0"/>
            </a:br>
            <a:r>
              <a:rPr lang="en-US" dirty="0" smtClean="0"/>
              <a:t>of ½ </a:t>
            </a:r>
            <a:r>
              <a:rPr lang="en-US" dirty="0"/>
              <a:t>Kg (½ </a:t>
            </a:r>
            <a:r>
              <a:rPr lang="en-US" dirty="0" smtClean="0"/>
              <a:t>spool) </a:t>
            </a:r>
            <a:br>
              <a:rPr lang="en-US" dirty="0" smtClean="0"/>
            </a:br>
            <a:r>
              <a:rPr lang="en-US" dirty="0" smtClean="0"/>
              <a:t>from bulk order.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2050" name="Picture 2" descr="http://3dprinting.com/wp-content/uploads/2014/06/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76600"/>
            <a:ext cx="4953000" cy="371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826795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43000"/>
            <a:ext cx="3484660" cy="203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for Your Printer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You will normally print in PLA </a:t>
            </a:r>
            <a:br>
              <a:rPr lang="en-US" dirty="0" smtClean="0"/>
            </a:br>
            <a:r>
              <a:rPr lang="en-US" dirty="0" smtClean="0"/>
              <a:t>(“Polylactic Acid”)</a:t>
            </a:r>
          </a:p>
          <a:p>
            <a:endParaRPr lang="en-US" sz="2200" dirty="0"/>
          </a:p>
          <a:p>
            <a:r>
              <a:rPr lang="en-US" dirty="0" smtClean="0"/>
              <a:t>Thermoplastic made from corn starch</a:t>
            </a:r>
          </a:p>
          <a:p>
            <a:pPr marL="457200" lvl="1" indent="0">
              <a:buNone/>
            </a:pPr>
            <a:r>
              <a:rPr lang="en-US" dirty="0" smtClean="0"/>
              <a:t>A type of polyester</a:t>
            </a:r>
          </a:p>
          <a:p>
            <a:pPr marL="457200" lvl="1" indent="0">
              <a:buNone/>
            </a:pPr>
            <a:r>
              <a:rPr lang="en-US" dirty="0" smtClean="0"/>
              <a:t>Biodegradable</a:t>
            </a:r>
          </a:p>
          <a:p>
            <a:pPr marL="457200" lvl="1" indent="0">
              <a:buNone/>
            </a:pPr>
            <a:r>
              <a:rPr lang="en-US" dirty="0" smtClean="0"/>
              <a:t>Non-toxic / biocompatible</a:t>
            </a:r>
          </a:p>
          <a:p>
            <a:pPr marL="457200" lvl="1" indent="0">
              <a:buNone/>
            </a:pPr>
            <a:r>
              <a:rPr lang="en-US" dirty="0" smtClean="0"/>
              <a:t>Quite well behaved</a:t>
            </a:r>
          </a:p>
          <a:p>
            <a:pPr lvl="1"/>
            <a:r>
              <a:rPr lang="en-US" dirty="0" smtClean="0"/>
              <a:t>Fairly “sticky”</a:t>
            </a:r>
          </a:p>
          <a:p>
            <a:pPr lvl="1"/>
            <a:r>
              <a:rPr lang="en-US" dirty="0" smtClean="0"/>
              <a:t>Comparatively low coefficient of  thermal expansion </a:t>
            </a:r>
            <a:br>
              <a:rPr lang="en-US" dirty="0" smtClean="0"/>
            </a:br>
            <a:r>
              <a:rPr lang="en-US" dirty="0" smtClean="0"/>
              <a:t>(does not tend to warp and pull off of print bed)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670501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Common (But Not Universal) Aspect Between Technologies: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+mj-lt"/>
              </a:rPr>
              <a:t>A Precision 3D Motion Platform</a:t>
            </a:r>
          </a:p>
          <a:p>
            <a:r>
              <a:rPr lang="en-US" dirty="0" smtClean="0"/>
              <a:t>A precision motion platform is fairly easy to make</a:t>
            </a:r>
          </a:p>
          <a:p>
            <a:endParaRPr lang="en-US" sz="2000" dirty="0" smtClean="0"/>
          </a:p>
          <a:p>
            <a:pPr indent="-285750"/>
            <a:r>
              <a:rPr lang="en-US" dirty="0" smtClean="0"/>
              <a:t>Several options, but most common involve use of 3 separate linear motion platforms ganged together</a:t>
            </a:r>
          </a:p>
          <a:p>
            <a:pPr marL="457200" lvl="1" indent="0">
              <a:buNone/>
            </a:pPr>
            <a:r>
              <a:rPr lang="en-US" dirty="0" smtClean="0"/>
              <a:t>Note: Most typically you have to move an entire motion platform with one of the other platforms </a:t>
            </a:r>
            <a:br>
              <a:rPr lang="en-US" dirty="0" smtClean="0"/>
            </a:br>
            <a:r>
              <a:rPr lang="en-US" dirty="0" smtClean="0"/>
              <a:t>(e.g., your X is moved by Z)</a:t>
            </a:r>
          </a:p>
          <a:p>
            <a:pPr marL="857250" lvl="2" indent="0">
              <a:buNone/>
            </a:pPr>
            <a:r>
              <a:rPr lang="en-US" dirty="0" smtClean="0"/>
              <a:t>Possible to avoid this, </a:t>
            </a:r>
            <a:br>
              <a:rPr lang="en-US" dirty="0" smtClean="0"/>
            </a:br>
            <a:r>
              <a:rPr lang="en-US" dirty="0" smtClean="0"/>
              <a:t>but there are drawbacks to those designs also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235592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for Your Printer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One health issue to be aware of:</a:t>
            </a:r>
          </a:p>
          <a:p>
            <a:pPr lvl="1"/>
            <a:r>
              <a:rPr lang="en-US" dirty="0" smtClean="0"/>
              <a:t>All FDM 3D printing produces ultra-fine “nano-particles” (smaller than 10 nanometers)</a:t>
            </a:r>
          </a:p>
          <a:p>
            <a:pPr lvl="1"/>
            <a:r>
              <a:rPr lang="en-US" dirty="0" smtClean="0"/>
              <a:t>Health effects not fully understood, but small particles are harder for body to get out of lungs</a:t>
            </a:r>
          </a:p>
          <a:p>
            <a:r>
              <a:rPr lang="en-US" dirty="0" smtClean="0"/>
              <a:t>3D printing has similar emission rates </a:t>
            </a:r>
            <a:br>
              <a:rPr lang="en-US" dirty="0" smtClean="0"/>
            </a:br>
            <a:r>
              <a:rPr lang="en-US" dirty="0" smtClean="0"/>
              <a:t>(quantity of particles) as: cooking, burning scented candles, laser printer, </a:t>
            </a:r>
            <a:r>
              <a:rPr lang="en-US" dirty="0"/>
              <a:t>burning </a:t>
            </a:r>
            <a:r>
              <a:rPr lang="en-US" dirty="0" smtClean="0"/>
              <a:t>cigarette</a:t>
            </a:r>
            <a:endParaRPr lang="en-US" sz="2600" dirty="0" smtClean="0"/>
          </a:p>
          <a:p>
            <a:r>
              <a:rPr lang="en-US" sz="1900" dirty="0"/>
              <a:t>(see: </a:t>
            </a:r>
            <a:r>
              <a:rPr lang="en-US" sz="1300" dirty="0">
                <a:hlinkClick r:id="rId2"/>
              </a:rPr>
              <a:t>http://</a:t>
            </a:r>
            <a:r>
              <a:rPr lang="en-US" sz="1300" dirty="0" smtClean="0">
                <a:hlinkClick r:id="rId2"/>
              </a:rPr>
              <a:t>spectrum.ieee.org/nanoclast/semiconductors/nanotechnology/nanoparticles-emitted-from-3d-printers-could-pose-a-risk</a:t>
            </a:r>
            <a:r>
              <a:rPr lang="en-US" sz="1300" dirty="0" smtClean="0"/>
              <a:t>    </a:t>
            </a:r>
            <a:br>
              <a:rPr lang="en-US" sz="1300" dirty="0" smtClean="0"/>
            </a:br>
            <a:r>
              <a:rPr lang="en-US" sz="1300" dirty="0" smtClean="0"/>
              <a:t>              </a:t>
            </a:r>
            <a:r>
              <a:rPr lang="en-US" sz="1300" dirty="0" smtClean="0">
                <a:hlinkClick r:id="rId3"/>
              </a:rPr>
              <a:t>http</a:t>
            </a:r>
            <a:r>
              <a:rPr lang="en-US" sz="1300" dirty="0">
                <a:hlinkClick r:id="rId3"/>
              </a:rPr>
              <a:t>://</a:t>
            </a:r>
            <a:r>
              <a:rPr lang="en-US" sz="1300" dirty="0" smtClean="0">
                <a:hlinkClick r:id="rId3"/>
              </a:rPr>
              <a:t>www.sciencedirect.com/science/article/pii/S1352231013005086</a:t>
            </a:r>
            <a:r>
              <a:rPr lang="en-US" sz="1900" dirty="0"/>
              <a:t> </a:t>
            </a:r>
            <a:r>
              <a:rPr lang="en-US" sz="1900" dirty="0" smtClean="0"/>
              <a:t>) </a:t>
            </a:r>
          </a:p>
          <a:p>
            <a:endParaRPr lang="en-US" sz="1900" dirty="0" smtClean="0"/>
          </a:p>
          <a:p>
            <a:r>
              <a:rPr lang="en-US" dirty="0" smtClean="0"/>
              <a:t>PLA particles are at least bio compatible</a:t>
            </a:r>
          </a:p>
          <a:p>
            <a:r>
              <a:rPr lang="en-US" dirty="0" smtClean="0"/>
              <a:t>But should probably still use in ventilated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451310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97083" y="5791200"/>
            <a:ext cx="1923117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 for Your Printer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Other major material for this </a:t>
            </a:r>
            <a:br>
              <a:rPr lang="en-US" dirty="0" smtClean="0"/>
            </a:br>
            <a:r>
              <a:rPr lang="en-US" dirty="0" smtClean="0"/>
              <a:t>type of printer: ABS</a:t>
            </a:r>
            <a:endParaRPr lang="en-US" dirty="0"/>
          </a:p>
          <a:p>
            <a:r>
              <a:rPr lang="en-US" i="1" dirty="0" smtClean="0"/>
              <a:t>                            Acrylonitrile </a:t>
            </a:r>
            <a:r>
              <a:rPr lang="en-US" i="1" dirty="0"/>
              <a:t>butadiene </a:t>
            </a:r>
            <a:r>
              <a:rPr lang="en-US" i="1" dirty="0" smtClean="0"/>
              <a:t>styrene</a:t>
            </a:r>
            <a:endParaRPr lang="en-US" sz="1000" dirty="0" smtClean="0"/>
          </a:p>
          <a:p>
            <a:endParaRPr lang="en-US" dirty="0" smtClean="0"/>
          </a:p>
          <a:p>
            <a:r>
              <a:rPr lang="en-US" dirty="0" smtClean="0"/>
              <a:t>Better material properties than PLA</a:t>
            </a:r>
          </a:p>
          <a:p>
            <a:pPr lvl="1"/>
            <a:r>
              <a:rPr lang="en-US" dirty="0" smtClean="0"/>
              <a:t>A bit more ductile / less brittle</a:t>
            </a:r>
          </a:p>
          <a:p>
            <a:r>
              <a:rPr lang="en-US" dirty="0" smtClean="0"/>
              <a:t>But harder to work with due to </a:t>
            </a:r>
            <a:br>
              <a:rPr lang="en-US" dirty="0" smtClean="0"/>
            </a:br>
            <a:r>
              <a:rPr lang="en-US" dirty="0" smtClean="0"/>
              <a:t>higher coefficient of thermal expansion</a:t>
            </a:r>
          </a:p>
          <a:p>
            <a:pPr lvl="1"/>
            <a:r>
              <a:rPr lang="en-US" dirty="0" smtClean="0"/>
              <a:t>Uneven cooling leads to warping and pulling up from bed</a:t>
            </a:r>
          </a:p>
          <a:p>
            <a:pPr lvl="1"/>
            <a:r>
              <a:rPr lang="en-US" dirty="0" smtClean="0"/>
              <a:t>Generally need a heated print bed to work consistently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8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553" y="990600"/>
            <a:ext cx="3711061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423346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8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553" y="990600"/>
            <a:ext cx="3711061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 for Your Printer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Other major material for this </a:t>
            </a:r>
            <a:br>
              <a:rPr lang="en-US" dirty="0" smtClean="0"/>
            </a:br>
            <a:r>
              <a:rPr lang="en-US" dirty="0" smtClean="0"/>
              <a:t>type of printer: ABS</a:t>
            </a:r>
            <a:endParaRPr lang="en-US" dirty="0"/>
          </a:p>
          <a:p>
            <a:r>
              <a:rPr lang="en-US" i="1" dirty="0" smtClean="0"/>
              <a:t>                            Acrylonitrile </a:t>
            </a:r>
            <a:r>
              <a:rPr lang="en-US" i="1" dirty="0"/>
              <a:t>butadiene </a:t>
            </a:r>
            <a:r>
              <a:rPr lang="en-US" i="1" dirty="0" smtClean="0"/>
              <a:t>styrene</a:t>
            </a:r>
          </a:p>
          <a:p>
            <a:endParaRPr lang="en-US" dirty="0"/>
          </a:p>
          <a:p>
            <a:r>
              <a:rPr lang="en-US" dirty="0" smtClean="0"/>
              <a:t>Toxicity not completely clear: </a:t>
            </a:r>
          </a:p>
          <a:p>
            <a:pPr lvl="1"/>
            <a:r>
              <a:rPr lang="en-US" dirty="0" smtClean="0"/>
              <a:t>Hardened ABS is definitely non-toxic</a:t>
            </a:r>
          </a:p>
          <a:p>
            <a:pPr lvl="1"/>
            <a:r>
              <a:rPr lang="en-US" dirty="0" smtClean="0"/>
              <a:t>Fumes during printing, not as clear</a:t>
            </a:r>
          </a:p>
          <a:p>
            <a:pPr lvl="1"/>
            <a:r>
              <a:rPr lang="en-US" dirty="0" smtClean="0"/>
              <a:t>Monomer precursors are slightly carcinogenic </a:t>
            </a:r>
            <a:br>
              <a:rPr lang="en-US" dirty="0" smtClean="0"/>
            </a:br>
            <a:r>
              <a:rPr lang="en-US" dirty="0" smtClean="0"/>
              <a:t>(but not normally left in the polymer)</a:t>
            </a:r>
          </a:p>
          <a:p>
            <a:pPr indent="-285750"/>
            <a:r>
              <a:rPr lang="en-US" dirty="0" smtClean="0"/>
              <a:t>Ventilation should definitely be used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537218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www.igo3d.com/media/catalog/product/cache/3/image/1200x1200/9df78eab33525d08d6e5fb8d27136e95/l/a/laywood-3d-drucker-holz-filame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9" t="26471" r="9804" b="23530"/>
          <a:stretch/>
        </p:blipFill>
        <p:spPr bwMode="auto">
          <a:xfrm>
            <a:off x="2819400" y="2131758"/>
            <a:ext cx="1981200" cy="122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Available Materials: </a:t>
            </a:r>
            <a:br>
              <a:rPr lang="en-US" dirty="0" smtClean="0"/>
            </a:br>
            <a:r>
              <a:rPr lang="en-US" dirty="0" smtClean="0"/>
              <a:t>Thermoplastics With Special Appearance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5029200"/>
          </a:xfrm>
        </p:spPr>
        <p:txBody>
          <a:bodyPr/>
          <a:lstStyle/>
          <a:p>
            <a:r>
              <a:rPr lang="en-US" dirty="0" smtClean="0"/>
              <a:t>Wood  (Laywoo-D3)</a:t>
            </a:r>
          </a:p>
          <a:p>
            <a:endParaRPr lang="en-US" dirty="0"/>
          </a:p>
          <a:p>
            <a:r>
              <a:rPr lang="en-US" dirty="0" smtClean="0"/>
              <a:t>Wood particles embedded in a thermoplastic binder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71600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http://thingiverse-production.s3.amazonaws.com/renders/38/dc/7a/13/87/DSCF5468_preview_featur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67200"/>
            <a:ext cx="3429000" cy="257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358625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Materials: </a:t>
            </a:r>
            <a:br>
              <a:rPr lang="en-US" dirty="0"/>
            </a:br>
            <a:r>
              <a:rPr lang="en-US" dirty="0"/>
              <a:t>Thermoplastics With Special Appearance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5029200"/>
          </a:xfrm>
        </p:spPr>
        <p:txBody>
          <a:bodyPr/>
          <a:lstStyle/>
          <a:p>
            <a:r>
              <a:rPr lang="en-US" dirty="0" smtClean="0"/>
              <a:t>“Stone”(ish)    (LayBrick)</a:t>
            </a:r>
          </a:p>
          <a:p>
            <a:endParaRPr lang="en-US" dirty="0"/>
          </a:p>
          <a:p>
            <a:r>
              <a:rPr lang="en-US" dirty="0" smtClean="0"/>
              <a:t>Really just rough surface texture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3352800"/>
            <a:ext cx="4673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https://s3.amazonaws.com/ksr/assets/002/032/802/1afa3eb6e7bd2526445658c9bd3fc013_large.jpg?140056620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1" t="15318" r="31884" b="11272"/>
          <a:stretch/>
        </p:blipFill>
        <p:spPr bwMode="auto">
          <a:xfrm>
            <a:off x="5715000" y="2057400"/>
            <a:ext cx="321945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4800"/>
            <a:ext cx="4258734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762600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http://colorfabb.com/media/catalog/product/cache/1/image/650x/040ec09b1e35df139433887a97daa66f/b/r/bronzefill_300_1500_2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94" b="11821"/>
          <a:stretch/>
        </p:blipFill>
        <p:spPr bwMode="auto">
          <a:xfrm>
            <a:off x="2454867" y="4572000"/>
            <a:ext cx="2802933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3ders.org/images2014/copperFill_3d-printing-filament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290" y="1295400"/>
            <a:ext cx="373399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Materials: </a:t>
            </a:r>
            <a:br>
              <a:rPr lang="en-US" dirty="0" smtClean="0"/>
            </a:br>
            <a:r>
              <a:rPr lang="en-US" dirty="0" smtClean="0"/>
              <a:t>Thermoplastics </a:t>
            </a:r>
            <a:r>
              <a:rPr lang="en-US" dirty="0"/>
              <a:t>With Special Appearance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Bronze/copper surface appearance </a:t>
            </a:r>
          </a:p>
          <a:p>
            <a:r>
              <a:rPr lang="en-US" dirty="0" smtClean="0"/>
              <a:t>(ColorFabb bonzeFill &amp; copperFill)</a:t>
            </a:r>
          </a:p>
          <a:p>
            <a:endParaRPr lang="en-US" dirty="0"/>
          </a:p>
          <a:p>
            <a:r>
              <a:rPr lang="en-US" dirty="0" smtClean="0"/>
              <a:t>Metal particles in thermoplastic</a:t>
            </a:r>
          </a:p>
          <a:p>
            <a:r>
              <a:rPr lang="en-US" dirty="0" smtClean="0"/>
              <a:t>When surface is sanded </a:t>
            </a:r>
            <a:br>
              <a:rPr lang="en-US" dirty="0" smtClean="0"/>
            </a:br>
            <a:r>
              <a:rPr lang="en-US" dirty="0" smtClean="0"/>
              <a:t>and polished  </a:t>
            </a:r>
            <a:br>
              <a:rPr lang="en-US" dirty="0" smtClean="0"/>
            </a:br>
            <a:r>
              <a:rPr lang="en-US" dirty="0" smtClean="0"/>
              <a:t>plastic goes, </a:t>
            </a:r>
            <a:br>
              <a:rPr lang="en-US" dirty="0" smtClean="0"/>
            </a:br>
            <a:r>
              <a:rPr lang="en-US" dirty="0" smtClean="0"/>
              <a:t>metal stays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13314" name="Picture 2" descr="http://www.3ders.org/images2014/copperFill_3d-printing-filament-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86200"/>
            <a:ext cx="4471988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011728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Materials</a:t>
            </a:r>
            <a:br>
              <a:rPr lang="en-US" dirty="0" smtClean="0"/>
            </a:br>
            <a:r>
              <a:rPr lang="en-US" dirty="0" smtClean="0"/>
              <a:t>Conductive Filament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 with graphene in it</a:t>
            </a:r>
          </a:p>
          <a:p>
            <a:r>
              <a:rPr lang="en-US" sz="2400" dirty="0" smtClean="0">
                <a:hlinkClick r:id="rId2"/>
              </a:rPr>
              <a:t>http://www.blackmagic3d.com/product-p/grphn-175.htm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r>
              <a:rPr lang="en-US" dirty="0" smtClean="0"/>
              <a:t>Spec’d at </a:t>
            </a:r>
            <a:r>
              <a:rPr lang="en-US" dirty="0"/>
              <a:t> </a:t>
            </a:r>
            <a:r>
              <a:rPr lang="en-US" dirty="0" smtClean="0"/>
              <a:t>0.6</a:t>
            </a:r>
            <a:r>
              <a:rPr lang="el-GR" dirty="0" smtClean="0"/>
              <a:t>Ω</a:t>
            </a:r>
            <a:r>
              <a:rPr lang="en-US" dirty="0" smtClean="0"/>
              <a:t>/cm</a:t>
            </a:r>
          </a:p>
          <a:p>
            <a:r>
              <a:rPr lang="en-US" dirty="0" smtClean="0"/>
              <a:t>Currently very expensive</a:t>
            </a:r>
          </a:p>
          <a:p>
            <a:pPr lvl="1"/>
            <a:r>
              <a:rPr lang="en-US" dirty="0" smtClean="0"/>
              <a:t>$55 for 100g</a:t>
            </a:r>
            <a:br>
              <a:rPr lang="en-US" dirty="0" smtClean="0"/>
            </a:br>
            <a:r>
              <a:rPr lang="en-US" dirty="0" smtClean="0"/>
              <a:t>(Pure silver currently $61 for 100g)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Additional products about to hit the market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4098" name="Picture 2" descr="http://cdn3.volusion.com/xptdz.fenaa/v/vspfiles/photos/GRPHN-175-2T.jpg?143384257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8" t="5664" r="7893" b="3634"/>
          <a:stretch/>
        </p:blipFill>
        <p:spPr bwMode="auto">
          <a:xfrm>
            <a:off x="6313335" y="2759102"/>
            <a:ext cx="2608027" cy="269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018191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Thermoplastics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PVA (Poly Vinyl Alcohol) </a:t>
            </a:r>
          </a:p>
          <a:p>
            <a:pPr lvl="1"/>
            <a:r>
              <a:rPr lang="en-US" dirty="0" smtClean="0"/>
              <a:t>Dissolves in water (support material)</a:t>
            </a:r>
          </a:p>
          <a:p>
            <a:pPr lvl="1"/>
            <a:r>
              <a:rPr lang="en-US" dirty="0" smtClean="0"/>
              <a:t>Tends to be hard to work with (must be kept very dry)</a:t>
            </a:r>
          </a:p>
          <a:p>
            <a:endParaRPr lang="en-US" dirty="0" smtClean="0"/>
          </a:p>
          <a:p>
            <a:r>
              <a:rPr lang="en-US" dirty="0" smtClean="0"/>
              <a:t>Nylon</a:t>
            </a:r>
          </a:p>
          <a:p>
            <a:r>
              <a:rPr lang="en-US" dirty="0" smtClean="0"/>
              <a:t>Polycarbonate</a:t>
            </a:r>
          </a:p>
          <a:p>
            <a:r>
              <a:rPr lang="en-US" dirty="0" smtClean="0"/>
              <a:t>High Impact Polystyrene (HIPS)</a:t>
            </a:r>
          </a:p>
          <a:p>
            <a:r>
              <a:rPr lang="en-US" dirty="0" smtClean="0"/>
              <a:t>High Tensile Polyester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339021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Materials: Transparent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(Sort of) for FDM with T-Glase filament </a:t>
            </a:r>
            <a:br>
              <a:rPr lang="en-US" dirty="0" smtClean="0"/>
            </a:br>
            <a:r>
              <a:rPr lang="en-US" dirty="0" smtClean="0"/>
              <a:t>from Taulman 3D</a:t>
            </a:r>
            <a:r>
              <a:rPr lang="en-US" dirty="0"/>
              <a:t> (</a:t>
            </a:r>
            <a:r>
              <a:rPr lang="en-US" dirty="0">
                <a:hlinkClick r:id="rId2"/>
              </a:rPr>
              <a:t>http://taulman3d.org/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2050" name="Picture 2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29000"/>
            <a:ext cx="3810000" cy="332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898658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162800" y="5715000"/>
            <a:ext cx="19812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Materials: Transparent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smtClean="0"/>
              <a:t>(Sort of) for FDM with T-Glase filament </a:t>
            </a:r>
            <a:br>
              <a:rPr lang="en-US" dirty="0" smtClean="0"/>
            </a:br>
            <a:r>
              <a:rPr lang="en-US" dirty="0" smtClean="0"/>
              <a:t>from Taulman</a:t>
            </a:r>
            <a:r>
              <a:rPr lang="en-US" dirty="0"/>
              <a:t> 3D </a:t>
            </a:r>
            <a:r>
              <a:rPr lang="en-US" dirty="0" smtClean="0"/>
              <a:t>    (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://taulman3d.org</a:t>
            </a:r>
            <a:r>
              <a:rPr lang="en-US" dirty="0" smtClean="0">
                <a:hlinkClick r:id="rId2"/>
              </a:rPr>
              <a:t>/</a:t>
            </a:r>
            <a:r>
              <a:rPr lang="en-US" dirty="0"/>
              <a:t>)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More typical results: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4098" name="Picture 2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9272"/>
            <a:ext cx="9144000" cy="236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809495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62800" y="5715000"/>
            <a:ext cx="19812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Linear Motion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pPr indent="-285750"/>
            <a:r>
              <a:rPr lang="en-US" dirty="0" smtClean="0"/>
              <a:t>Also not too difficult</a:t>
            </a:r>
          </a:p>
          <a:p>
            <a:pPr marL="457200" lvl="1" indent="0">
              <a:buNone/>
            </a:pPr>
            <a:r>
              <a:rPr lang="en-US" dirty="0" smtClean="0"/>
              <a:t>Most typical are timing belt (what you have for X and Y)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or lead screw (your Z) drives 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Ratio of motor motion to linear motion tends to be smaller for lead screw compared to belt</a:t>
            </a:r>
          </a:p>
          <a:p>
            <a:pPr marL="857250" lvl="2" indent="0">
              <a:buNone/>
            </a:pPr>
            <a:r>
              <a:rPr lang="en-US" dirty="0" smtClean="0"/>
              <a:t>Slower but more precise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8" b="6588"/>
          <a:stretch/>
        </p:blipFill>
        <p:spPr bwMode="auto">
          <a:xfrm>
            <a:off x="990600" y="2762250"/>
            <a:ext cx="5137296" cy="193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Lead Screw Stepper 300x244 SOLID Learning Robot – Stepper Motor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429000"/>
            <a:ext cx="2355996" cy="191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1116330" y="3048000"/>
            <a:ext cx="381000" cy="381000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705350" y="3463290"/>
            <a:ext cx="381000" cy="381000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853690" y="4215655"/>
            <a:ext cx="381000" cy="381000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77240" y="3381375"/>
            <a:ext cx="346710" cy="20696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575" y="3559761"/>
            <a:ext cx="14211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Motor / Drive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07033807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Materials: Flexible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everything should be made out of hard plastic</a:t>
            </a:r>
            <a:endParaRPr lang="en-US" dirty="0"/>
          </a:p>
          <a:p>
            <a:r>
              <a:rPr lang="en-US" dirty="0" smtClean="0"/>
              <a:t>Several options for softer material</a:t>
            </a:r>
          </a:p>
          <a:p>
            <a:endParaRPr lang="en-US" sz="2000" dirty="0" smtClean="0"/>
          </a:p>
          <a:p>
            <a:r>
              <a:rPr lang="en-US" dirty="0" smtClean="0"/>
              <a:t>For FDM: “NinjaFlex</a:t>
            </a:r>
            <a:r>
              <a:rPr lang="en-US" dirty="0"/>
              <a:t>” filament </a:t>
            </a:r>
            <a:r>
              <a:rPr lang="en-US" sz="2000" dirty="0"/>
              <a:t>(</a:t>
            </a:r>
            <a:r>
              <a:rPr lang="en-US" sz="2000" dirty="0">
                <a:hlinkClick r:id="rId2"/>
              </a:rPr>
              <a:t>http://www.ninjaflex3d.com</a:t>
            </a:r>
            <a:r>
              <a:rPr lang="en-US" sz="2000" dirty="0" smtClean="0">
                <a:hlinkClick r:id="rId2"/>
              </a:rPr>
              <a:t>/</a:t>
            </a:r>
            <a:r>
              <a:rPr lang="en-US" sz="2000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Must </a:t>
            </a:r>
            <a:r>
              <a:rPr lang="en-US" dirty="0"/>
              <a:t>have an enclosed path from filament drive to top of hot end or it is too flexible to push </a:t>
            </a:r>
            <a:r>
              <a:rPr lang="en-US" dirty="0" smtClean="0"/>
              <a:t>through</a:t>
            </a:r>
          </a:p>
          <a:p>
            <a:r>
              <a:rPr lang="en-US" dirty="0"/>
              <a:t>	</a:t>
            </a:r>
            <a:r>
              <a:rPr lang="en-US" dirty="0" smtClean="0"/>
              <a:t>Also </a:t>
            </a:r>
            <a:r>
              <a:rPr lang="en-US" dirty="0"/>
              <a:t>d</a:t>
            </a:r>
            <a:r>
              <a:rPr lang="en-US" dirty="0" smtClean="0"/>
              <a:t>oesn’t work with Bowden drive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920598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Aside: Things to Look at When Considering Exotic FDM Filaments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Odor and possible toxicity :  </a:t>
            </a:r>
          </a:p>
          <a:p>
            <a:pPr marL="457200" lvl="1" indent="0">
              <a:buNone/>
            </a:pPr>
            <a:r>
              <a:rPr lang="en-US" dirty="0" smtClean="0"/>
              <a:t>PLA is about the best, others at a minimum smell a bit </a:t>
            </a:r>
            <a:br>
              <a:rPr lang="en-US" dirty="0" smtClean="0"/>
            </a:br>
            <a:r>
              <a:rPr lang="en-US" dirty="0" smtClean="0"/>
              <a:t>and could be somewhat toxic</a:t>
            </a:r>
            <a:br>
              <a:rPr lang="en-US" dirty="0" smtClean="0"/>
            </a:br>
            <a:r>
              <a:rPr lang="en-US" dirty="0" smtClean="0"/>
              <a:t>Nylon is apparently particularly bad / toxic</a:t>
            </a:r>
          </a:p>
          <a:p>
            <a:pPr marL="457200" lvl="1" indent="0">
              <a:buNone/>
            </a:pPr>
            <a:endParaRPr lang="en-US" dirty="0" smtClean="0"/>
          </a:p>
          <a:p>
            <a:pPr indent="-285750"/>
            <a:r>
              <a:rPr lang="en-US" dirty="0" smtClean="0"/>
              <a:t>Coefficient of thermal expansion, </a:t>
            </a:r>
            <a:br>
              <a:rPr lang="en-US" dirty="0" smtClean="0"/>
            </a:br>
            <a:r>
              <a:rPr lang="en-US" dirty="0" smtClean="0"/>
              <a:t>but really “do you need a heated print bed?”</a:t>
            </a:r>
          </a:p>
          <a:p>
            <a:pPr indent="-285750"/>
            <a:endParaRPr lang="en-US" sz="1700" dirty="0" smtClean="0"/>
          </a:p>
          <a:p>
            <a:pPr indent="-285750"/>
            <a:r>
              <a:rPr lang="en-US" dirty="0" smtClean="0"/>
              <a:t>Temperature for extrusion</a:t>
            </a:r>
          </a:p>
          <a:p>
            <a:pPr indent="-285750"/>
            <a:endParaRPr lang="en-US" sz="1700" dirty="0" smtClean="0"/>
          </a:p>
          <a:p>
            <a:pPr indent="-285750"/>
            <a:r>
              <a:rPr lang="en-US" dirty="0" smtClean="0"/>
              <a:t>Reports of whether it’s “hard to work with”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710027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241886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Linear Motion Platform</a:t>
            </a:r>
            <a:br>
              <a:rPr lang="en-US" dirty="0" smtClean="0"/>
            </a:br>
            <a:r>
              <a:rPr lang="en-US" sz="3600" dirty="0" smtClean="0"/>
              <a:t>Related type of drive mechanism:  “string</a:t>
            </a:r>
            <a:r>
              <a:rPr lang="en-US" sz="3600" dirty="0"/>
              <a:t>” </a:t>
            </a:r>
            <a:r>
              <a:rPr lang="en-US" sz="3600" dirty="0" smtClean="0"/>
              <a:t>drive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Basically replace the belt with a string </a:t>
            </a:r>
            <a:br>
              <a:rPr lang="en-US" dirty="0" smtClean="0"/>
            </a:br>
            <a:r>
              <a:rPr lang="en-US" dirty="0" smtClean="0"/>
              <a:t>(often braided HPPE fibers – high tech fishing line)</a:t>
            </a:r>
          </a:p>
          <a:p>
            <a:r>
              <a:rPr lang="en-US" dirty="0" smtClean="0"/>
              <a:t>Seems like it would slip but works remarkably well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If pulled very taught</a:t>
            </a:r>
            <a:br>
              <a:rPr lang="en-US" dirty="0" smtClean="0"/>
            </a:br>
            <a:r>
              <a:rPr lang="en-US" dirty="0" smtClean="0"/>
              <a:t>torque limit on motor </a:t>
            </a:r>
            <a:br>
              <a:rPr lang="en-US" dirty="0" smtClean="0"/>
            </a:br>
            <a:r>
              <a:rPr lang="en-US" dirty="0" smtClean="0"/>
              <a:t>is lower, so motor </a:t>
            </a:r>
            <a:br>
              <a:rPr lang="en-US" dirty="0" smtClean="0"/>
            </a:br>
            <a:r>
              <a:rPr lang="en-US" dirty="0" smtClean="0"/>
              <a:t>skips steps before </a:t>
            </a:r>
            <a:br>
              <a:rPr lang="en-US" dirty="0" smtClean="0"/>
            </a:br>
            <a:r>
              <a:rPr lang="en-US" dirty="0" smtClean="0"/>
              <a:t>line slips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 descr="http://bootsindustries.com/wordpress/wp-content/uploads/2013/03/Motor_drive_close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29000"/>
            <a:ext cx="4343400" cy="243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954557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Linear Motion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pPr indent="-285750"/>
            <a:r>
              <a:rPr lang="en-US" dirty="0" smtClean="0"/>
              <a:t>Also need something smooth to </a:t>
            </a:r>
            <a:br>
              <a:rPr lang="en-US" dirty="0" smtClean="0"/>
            </a:br>
            <a:r>
              <a:rPr lang="en-US" dirty="0" smtClean="0"/>
              <a:t>bear weight and translate across</a:t>
            </a:r>
          </a:p>
          <a:p>
            <a:pPr marL="457200" lvl="1" indent="0">
              <a:buNone/>
            </a:pPr>
            <a:r>
              <a:rPr lang="en-US" dirty="0" smtClean="0"/>
              <a:t>Rods and linear bearings</a:t>
            </a:r>
          </a:p>
          <a:p>
            <a:pPr marL="457200" lvl="1" indent="0">
              <a:buNone/>
            </a:pPr>
            <a:r>
              <a:rPr lang="en-US" dirty="0" smtClean="0"/>
              <a:t>Wheels on/in “track”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9" t="32449" r="19141" b="4184"/>
          <a:stretch/>
        </p:blipFill>
        <p:spPr bwMode="auto">
          <a:xfrm>
            <a:off x="1143000" y="4267200"/>
            <a:ext cx="3371850" cy="213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0800"/>
            <a:ext cx="3108960" cy="233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050755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Linear Motion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285750"/>
            <a:r>
              <a:rPr lang="en-US" dirty="0" smtClean="0"/>
              <a:t>Typical actuation by a stepper motor</a:t>
            </a:r>
          </a:p>
          <a:p>
            <a:pPr marL="457200" lvl="1" indent="0">
              <a:buNone/>
            </a:pPr>
            <a:r>
              <a:rPr lang="en-US" dirty="0" smtClean="0"/>
              <a:t>Open loop control </a:t>
            </a:r>
          </a:p>
          <a:p>
            <a:pPr marL="857250" lvl="2" indent="0">
              <a:buNone/>
            </a:pPr>
            <a:r>
              <a:rPr lang="en-US" dirty="0" smtClean="0"/>
              <a:t>Command a (precise) step and just assume it happened as commanded</a:t>
            </a:r>
          </a:p>
          <a:p>
            <a:pPr indent="-285750"/>
            <a:r>
              <a:rPr lang="en-US" dirty="0" smtClean="0"/>
              <a:t>Overall mechanism ends up simple</a:t>
            </a:r>
          </a:p>
          <a:p>
            <a:pPr marL="457200" lvl="1" indent="0">
              <a:buNone/>
            </a:pPr>
            <a:r>
              <a:rPr lang="en-US" dirty="0" smtClean="0"/>
              <a:t>Relationship between actuator &amp; motion is simple</a:t>
            </a:r>
          </a:p>
          <a:p>
            <a:pPr marL="457200" lvl="1" indent="0">
              <a:buNone/>
            </a:pPr>
            <a:r>
              <a:rPr lang="en-US" dirty="0" smtClean="0"/>
              <a:t>Mechanism to transfer force is simple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 All the parts comparatively simple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326380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Considerations in </a:t>
            </a:r>
            <a:br>
              <a:rPr lang="en-US" dirty="0" smtClean="0"/>
            </a:br>
            <a:r>
              <a:rPr lang="en-US" dirty="0" smtClean="0"/>
              <a:t>Linear Motion Drive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4000" b="1" dirty="0" smtClean="0"/>
              <a:t>Positional accuracy: </a:t>
            </a:r>
            <a:br>
              <a:rPr lang="en-US" sz="4000" b="1" dirty="0" smtClean="0"/>
            </a:br>
            <a:r>
              <a:rPr lang="en-US" sz="4000" b="1" dirty="0" smtClean="0"/>
              <a:t>      minimum movement &amp; repeatability</a:t>
            </a:r>
          </a:p>
          <a:p>
            <a:endParaRPr lang="en-US" sz="1900" dirty="0" smtClean="0"/>
          </a:p>
          <a:p>
            <a:r>
              <a:rPr lang="en-US" dirty="0" smtClean="0"/>
              <a:t>Hard to be more accurate than min movement size</a:t>
            </a:r>
          </a:p>
          <a:p>
            <a:endParaRPr lang="en-US" sz="1500" dirty="0" smtClean="0"/>
          </a:p>
          <a:p>
            <a:r>
              <a:rPr lang="en-US" dirty="0" smtClean="0"/>
              <a:t>Stepper motors: typically 200 steps / rotation (1.8°)</a:t>
            </a:r>
          </a:p>
          <a:p>
            <a:r>
              <a:rPr lang="en-US" dirty="0" smtClean="0"/>
              <a:t>However modern stepper drive electronics can do partial steps (balances between steps)</a:t>
            </a:r>
          </a:p>
          <a:p>
            <a:r>
              <a:rPr lang="en-US" dirty="0"/>
              <a:t>	</a:t>
            </a:r>
            <a:r>
              <a:rPr lang="en-US" dirty="0" smtClean="0"/>
              <a:t>As much as 16 “microsteps” for each step</a:t>
            </a:r>
          </a:p>
          <a:p>
            <a:r>
              <a:rPr lang="en-US" dirty="0"/>
              <a:t>	</a:t>
            </a:r>
            <a:r>
              <a:rPr lang="en-US" dirty="0" smtClean="0"/>
              <a:t>But these are a little less accurate </a:t>
            </a:r>
            <a:br>
              <a:rPr lang="en-US" dirty="0" smtClean="0"/>
            </a:br>
            <a:r>
              <a:rPr lang="en-US" dirty="0" smtClean="0"/>
              <a:t>	than full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31953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b Slide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Fab Slides Template</Template>
  <TotalTime>3776</TotalTime>
  <Words>1363</Words>
  <Application>Microsoft Macintosh PowerPoint</Application>
  <PresentationFormat>On-screen Show (4:3)</PresentationFormat>
  <Paragraphs>442</Paragraphs>
  <Slides>52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Calibri</vt:lpstr>
      <vt:lpstr>Wingdings</vt:lpstr>
      <vt:lpstr>Arial</vt:lpstr>
      <vt:lpstr>Fab Slides Template</vt:lpstr>
      <vt:lpstr>Principles of Operation for Your Printer (and Others)</vt:lpstr>
      <vt:lpstr>Additive Manufacturing Techniques</vt:lpstr>
      <vt:lpstr>Additive Manufacturing Techniques</vt:lpstr>
      <vt:lpstr>Another Common (But Not Universal) Aspect Between Technologies: </vt:lpstr>
      <vt:lpstr>Linear Motion Platform</vt:lpstr>
      <vt:lpstr>Linear Motion Platform Related type of drive mechanism:  “string” drive</vt:lpstr>
      <vt:lpstr>Linear Motion Platform</vt:lpstr>
      <vt:lpstr>Linear Motion Platform</vt:lpstr>
      <vt:lpstr>Considerations in  Linear Motion Drive Mechanisms</vt:lpstr>
      <vt:lpstr>Considerations in  Linear Motion Drive Mechanisms</vt:lpstr>
      <vt:lpstr>Considerations in  Linear Motion Drive Mechanisms</vt:lpstr>
      <vt:lpstr>Considerations in  Linear Motion Drive Mechanisms</vt:lpstr>
      <vt:lpstr>Considerations in  Linear Motion Drive Mechanisms</vt:lpstr>
      <vt:lpstr>Considerations in  Linear Motion Drive Mechanisms</vt:lpstr>
      <vt:lpstr>Considerations in  Linear Motion Drive Mechanisms</vt:lpstr>
      <vt:lpstr>Considerations in  Linear Motion Drive Mechanisms</vt:lpstr>
      <vt:lpstr>Considerations in  Linear Motion Drive Mechanisms</vt:lpstr>
      <vt:lpstr>Considerations in  Linear Motion Drive Mechanisms</vt:lpstr>
      <vt:lpstr>Considerations in  Linear Motion Drive Mechanisms</vt:lpstr>
      <vt:lpstr>Another Kind of  3D Precision Motion Platform</vt:lpstr>
      <vt:lpstr>Another Kind of  3D Precision Motion Platform</vt:lpstr>
      <vt:lpstr>PowerPoint Presentation</vt:lpstr>
      <vt:lpstr>Additive Manufacturing Techniques FDM (Fused Deposition Modeling)</vt:lpstr>
      <vt:lpstr>FDM Has Caught on Because it’s Relatively Easy to Build</vt:lpstr>
      <vt:lpstr>FDM Has Caught on Because it’s Relatively Easy to Build</vt:lpstr>
      <vt:lpstr>PowerPoint Presentation</vt:lpstr>
      <vt:lpstr>Additive Manufacturing Techniques Photopolymer Resin Based</vt:lpstr>
      <vt:lpstr>Stereo Lithography</vt:lpstr>
      <vt:lpstr>Stereo Lithography Variations</vt:lpstr>
      <vt:lpstr>New Resin-Based Process: the Carbon3D Printer</vt:lpstr>
      <vt:lpstr>Stereo Lithography</vt:lpstr>
      <vt:lpstr>Another Resin Based Approach:  “PolyJet” (by Objet, now StrataSys)</vt:lpstr>
      <vt:lpstr>Another Resin Based Approach:  “PolyJet” (by Objet, now StrataSys)</vt:lpstr>
      <vt:lpstr>Sintering Approaches</vt:lpstr>
      <vt:lpstr>Sintering Approaches</vt:lpstr>
      <vt:lpstr>Layered Object Manufacturing (LOM)</vt:lpstr>
      <vt:lpstr>Layered Object Manufacturing (LOM)</vt:lpstr>
      <vt:lpstr>Materials for Your Printer</vt:lpstr>
      <vt:lpstr>Materials for Your Printer</vt:lpstr>
      <vt:lpstr>Materials for Your Printer</vt:lpstr>
      <vt:lpstr>Materials for Your Printer</vt:lpstr>
      <vt:lpstr>Materials for Your Printer</vt:lpstr>
      <vt:lpstr>Other Available Materials:  Thermoplastics With Special Appearance</vt:lpstr>
      <vt:lpstr>New Materials:  Thermoplastics With Special Appearance</vt:lpstr>
      <vt:lpstr>Other Materials:  Thermoplastics With Special Appearance</vt:lpstr>
      <vt:lpstr>Other Materials Conductive Filament</vt:lpstr>
      <vt:lpstr>Other Thermoplastics</vt:lpstr>
      <vt:lpstr>Other Materials: Transparent</vt:lpstr>
      <vt:lpstr>Other Materials: Transparent</vt:lpstr>
      <vt:lpstr>Other Materials: Flexible</vt:lpstr>
      <vt:lpstr>Aside: Things to Look at When Considering Exotic FDM Filaments</vt:lpstr>
      <vt:lpstr>PowerPoint Presentation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Hudson</dc:creator>
  <cp:lastModifiedBy>Jen Mankoff</cp:lastModifiedBy>
  <cp:revision>243</cp:revision>
  <dcterms:created xsi:type="dcterms:W3CDTF">2014-11-10T23:32:18Z</dcterms:created>
  <dcterms:modified xsi:type="dcterms:W3CDTF">2017-10-16T04:15:24Z</dcterms:modified>
</cp:coreProperties>
</file>