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8" r:id="rId3"/>
    <p:sldId id="269" r:id="rId4"/>
    <p:sldId id="270" r:id="rId5"/>
    <p:sldId id="267" r:id="rId6"/>
    <p:sldId id="271" r:id="rId7"/>
    <p:sldId id="272" r:id="rId8"/>
    <p:sldId id="273" r:id="rId9"/>
    <p:sldId id="274" r:id="rId10"/>
    <p:sldId id="275" r:id="rId11"/>
    <p:sldId id="290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>
      <p:cViewPr>
        <p:scale>
          <a:sx n="100" d="100"/>
          <a:sy n="100" d="100"/>
        </p:scale>
        <p:origin x="14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DC0F-22A3-41AD-BC5C-02CB29B0129E}" type="datetimeFigureOut">
              <a:rPr lang="en-US" smtClean="0"/>
              <a:pPr/>
              <a:t>10/15/17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2B6B-9121-475E-9C71-652CA5194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1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3FD0B-CDBD-4591-9EAE-EC025EAE4026}" type="datetimeFigureOut">
              <a:rPr lang="en-US" smtClean="0"/>
              <a:pPr/>
              <a:t>10/15/17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C6607-B252-4C2C-B4A2-86D8A1718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6607-B252-4C2C-B4A2-86D8A17185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7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6607-B252-4C2C-B4A2-86D8A17185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4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6607-B252-4C2C-B4A2-86D8A17185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6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83125-56A9-4965-88B0-158A1E395356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C88F0-AD53-4F29-90C9-6A1002F8EA74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3FC77-38B0-463E-96B9-0AB33C0E37B7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38E30-26B4-4EFB-87E4-768CEF47BB92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E50D59-5029-450F-8F8C-9E8C33B22AF0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8580F-339B-4BA3-8F1E-0D3E10E7FD71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74808-89E9-43A8-988D-BAE9405685C8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0A487-242A-49A9-906F-173A3A9086AD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D4216-2B5F-4CEA-A2D2-565019EBB76F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053306-6153-4775-AC5B-B633F9E188D5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3EB02-DD90-4133-AE6D-078F5AEA850B}" type="datetime1">
              <a:rPr lang="en-US" smtClean="0"/>
              <a:t>10/15/17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3F2AF1E-9216-4056-9DA0-3E58C0837E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prap.org/wiki/Melzi" TargetMode="External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prap.org/wiki/Marli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reprap.org/wiki/Prusa_i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5400" dirty="0" smtClean="0"/>
              <a:t>You’re getting a 3D Printer!!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746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Fasteners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also have “washers”</a:t>
            </a:r>
          </a:p>
          <a:p>
            <a:pPr lvl="1"/>
            <a:r>
              <a:rPr lang="en-US" dirty="0"/>
              <a:t>provides more wider metal surface under bolt head   </a:t>
            </a:r>
          </a:p>
          <a:p>
            <a:pPr indent="-285750"/>
            <a:endParaRPr lang="en-US" sz="1800" dirty="0"/>
          </a:p>
          <a:p>
            <a:pPr indent="-285750"/>
            <a:r>
              <a:rPr lang="en-US" dirty="0"/>
              <a:t>“nuts”            threaded on to bolts to fasten</a:t>
            </a:r>
            <a:br>
              <a:rPr lang="en-US" dirty="0"/>
            </a:br>
            <a:endParaRPr lang="en-US" sz="1800" dirty="0"/>
          </a:p>
          <a:p>
            <a:r>
              <a:rPr lang="en-US" dirty="0" smtClean="0"/>
              <a:t>“t-nuts” which fit in the aluminum </a:t>
            </a:r>
            <a:r>
              <a:rPr lang="en-US" dirty="0" err="1" smtClean="0"/>
              <a:t>exxtrusion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8191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762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498975"/>
            <a:ext cx="1536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0771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1717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/>
          <a:stretch/>
        </p:blipFill>
        <p:spPr bwMode="auto">
          <a:xfrm>
            <a:off x="6705600" y="1599516"/>
            <a:ext cx="2582115" cy="28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T-Slot Aluminum Extrusion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Aluminum beams (20x20mm in our kit) </a:t>
            </a:r>
            <a:br>
              <a:rPr lang="en-US" dirty="0"/>
            </a:br>
            <a:r>
              <a:rPr lang="en-US" dirty="0"/>
              <a:t>with slots down the sides</a:t>
            </a:r>
          </a:p>
          <a:p>
            <a:endParaRPr lang="en-US" dirty="0"/>
          </a:p>
          <a:p>
            <a:endParaRPr lang="en-US" sz="5400" dirty="0"/>
          </a:p>
          <a:p>
            <a:r>
              <a:rPr lang="en-US" dirty="0"/>
              <a:t>Special nuts (“T-Slot Nuts”) fit into those slots</a:t>
            </a:r>
          </a:p>
          <a:p>
            <a:r>
              <a:rPr lang="en-US" dirty="0"/>
              <a:t>		And allow beams to be connected </a:t>
            </a:r>
            <a:br>
              <a:rPr lang="en-US" dirty="0"/>
            </a:br>
            <a:r>
              <a:rPr lang="en-US" dirty="0"/>
              <a:t>		and/or things to be attached to the</a:t>
            </a:r>
            <a:br>
              <a:rPr lang="en-US" dirty="0"/>
            </a:br>
            <a:r>
              <a:rPr lang="en-US" dirty="0"/>
              <a:t>		beams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AutoShape 2" descr="Image result for 2020 extr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2020 extr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2020 extr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9" descr="Image result for 2020 extrus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2" descr="Image result for t-n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876800"/>
            <a:ext cx="1524000" cy="11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39056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95559" y="5867400"/>
            <a:ext cx="2329441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T-Slot Aluminum Extrusion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	The nuts in your kit are designed to be </a:t>
            </a:r>
            <a:br>
              <a:rPr lang="en-US" dirty="0"/>
            </a:br>
            <a:r>
              <a:rPr lang="en-US" dirty="0"/>
              <a:t>		inserted at any time </a:t>
            </a:r>
          </a:p>
          <a:p>
            <a:r>
              <a:rPr lang="en-US" dirty="0"/>
              <a:t>		- other nuts have to be put in from </a:t>
            </a:r>
            <a:br>
              <a:rPr lang="en-US" dirty="0"/>
            </a:br>
            <a:r>
              <a:rPr lang="en-US" dirty="0"/>
              <a:t>		   the end and so you have to plan ahead</a:t>
            </a:r>
          </a:p>
          <a:p>
            <a:r>
              <a:rPr lang="en-US" dirty="0"/>
              <a:t>Insert these this through the slot, then 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Image result for t-n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524000" cy="11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305087" y="4572000"/>
            <a:ext cx="2534113" cy="2038350"/>
            <a:chOff x="990600" y="4724400"/>
            <a:chExt cx="2534113" cy="20383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029200"/>
              <a:ext cx="2534113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981201" y="4724400"/>
              <a:ext cx="685800" cy="762000"/>
              <a:chOff x="1981201" y="4724400"/>
              <a:chExt cx="685800" cy="762000"/>
            </a:xfrm>
          </p:grpSpPr>
          <p:sp>
            <p:nvSpPr>
              <p:cNvPr id="8" name="Trapezoid 7"/>
              <p:cNvSpPr/>
              <p:nvPr/>
            </p:nvSpPr>
            <p:spPr>
              <a:xfrm rot="10800000">
                <a:off x="1981201" y="5238450"/>
                <a:ext cx="685800" cy="17175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33728" y="4724400"/>
                <a:ext cx="180744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53411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19152" y="4191000"/>
            <a:ext cx="381000" cy="762000"/>
            <a:chOff x="3862272" y="4671951"/>
            <a:chExt cx="381000" cy="762000"/>
          </a:xfrm>
        </p:grpSpPr>
        <p:sp>
          <p:nvSpPr>
            <p:cNvPr id="16" name="Rectangle 15"/>
            <p:cNvSpPr/>
            <p:nvPr/>
          </p:nvSpPr>
          <p:spPr>
            <a:xfrm>
              <a:off x="3862272" y="5186001"/>
              <a:ext cx="381000" cy="171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2400" y="4671951"/>
              <a:ext cx="180744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19400" y="4535827"/>
            <a:ext cx="2534113" cy="2057700"/>
            <a:chOff x="4572000" y="4476450"/>
            <a:chExt cx="2534113" cy="205770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2534113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5738752" y="4476450"/>
              <a:ext cx="381000" cy="762000"/>
              <a:chOff x="3862272" y="4671951"/>
              <a:chExt cx="381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62272" y="5186001"/>
                <a:ext cx="381000" cy="1717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962400" y="4671951"/>
                <a:ext cx="180744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0" name="Right Arrow 19"/>
          <p:cNvSpPr/>
          <p:nvPr/>
        </p:nvSpPr>
        <p:spPr>
          <a:xfrm rot="5400000">
            <a:off x="1305860" y="5081194"/>
            <a:ext cx="409520" cy="2479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67627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95559" y="5867400"/>
            <a:ext cx="2329441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T-Slot Aluminum Extrusion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dirty="0"/>
              <a:t>Insert these this through the slot, then turn</a:t>
            </a:r>
          </a:p>
          <a:p>
            <a:endParaRPr lang="en-US" dirty="0"/>
          </a:p>
          <a:p>
            <a:r>
              <a:rPr lang="en-US" dirty="0"/>
              <a:t>But note that turning bolt doesn’t always turn the nut (depends on friction), so check that it turned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05087" y="2057400"/>
            <a:ext cx="2534113" cy="2038350"/>
            <a:chOff x="990600" y="4724400"/>
            <a:chExt cx="2534113" cy="20383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029200"/>
              <a:ext cx="2534113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981201" y="4724400"/>
              <a:ext cx="685800" cy="762000"/>
              <a:chOff x="1981201" y="4724400"/>
              <a:chExt cx="685800" cy="762000"/>
            </a:xfrm>
          </p:grpSpPr>
          <p:sp>
            <p:nvSpPr>
              <p:cNvPr id="8" name="Trapezoid 7"/>
              <p:cNvSpPr/>
              <p:nvPr/>
            </p:nvSpPr>
            <p:spPr>
              <a:xfrm rot="10800000">
                <a:off x="1981201" y="5238450"/>
                <a:ext cx="685800" cy="17175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33728" y="4724400"/>
                <a:ext cx="180744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53411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19152" y="1676400"/>
            <a:ext cx="381000" cy="762000"/>
            <a:chOff x="3862272" y="4671951"/>
            <a:chExt cx="381000" cy="762000"/>
          </a:xfrm>
        </p:grpSpPr>
        <p:sp>
          <p:nvSpPr>
            <p:cNvPr id="16" name="Rectangle 15"/>
            <p:cNvSpPr/>
            <p:nvPr/>
          </p:nvSpPr>
          <p:spPr>
            <a:xfrm>
              <a:off x="3862272" y="5186001"/>
              <a:ext cx="381000" cy="171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2400" y="4671951"/>
              <a:ext cx="180744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19400" y="2021227"/>
            <a:ext cx="2534113" cy="2057700"/>
            <a:chOff x="4572000" y="4476450"/>
            <a:chExt cx="2534113" cy="205770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2534113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5738752" y="4476450"/>
              <a:ext cx="381000" cy="762000"/>
              <a:chOff x="3862272" y="4671951"/>
              <a:chExt cx="381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62272" y="5186001"/>
                <a:ext cx="381000" cy="1717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962400" y="4671951"/>
                <a:ext cx="180744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0" name="Right Arrow 19"/>
          <p:cNvSpPr/>
          <p:nvPr/>
        </p:nvSpPr>
        <p:spPr>
          <a:xfrm rot="5400000">
            <a:off x="1305860" y="2566594"/>
            <a:ext cx="409520" cy="2479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35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Controller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5029200"/>
          </a:xfrm>
        </p:spPr>
        <p:txBody>
          <a:bodyPr/>
          <a:lstStyle/>
          <a:p>
            <a:r>
              <a:rPr lang="en-US" dirty="0"/>
              <a:t>The control electronics for you printer is a </a:t>
            </a:r>
            <a:r>
              <a:rPr lang="en-US" dirty="0" smtClean="0"/>
              <a:t>“</a:t>
            </a:r>
            <a:r>
              <a:rPr lang="en-US" dirty="0" err="1" smtClean="0"/>
              <a:t>Melzi</a:t>
            </a:r>
            <a:r>
              <a:rPr lang="en-US" dirty="0"/>
              <a:t>”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reprap.org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Melzi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1896"/>
            <a:ext cx="914400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44600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Controller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Arduino program that runs the printer is a variant of the “Marlin” firmware  </a:t>
            </a:r>
            <a:r>
              <a:rPr lang="en-US" sz="2400" dirty="0">
                <a:hlinkClick r:id="rId2"/>
              </a:rPr>
              <a:t>http://reprap.org/wiki/Marlin</a:t>
            </a:r>
            <a:r>
              <a:rPr lang="en-US" sz="2400" dirty="0"/>
              <a:t> </a:t>
            </a:r>
            <a:endParaRPr lang="en-US" dirty="0"/>
          </a:p>
          <a:p>
            <a:pPr lvl="1"/>
            <a:r>
              <a:rPr lang="en-US" dirty="0"/>
              <a:t>Quite mature and full featured (and not many bugs)</a:t>
            </a:r>
            <a:endParaRPr lang="en-US" sz="2800" dirty="0"/>
          </a:p>
          <a:p>
            <a:r>
              <a:rPr lang="en-US" dirty="0"/>
              <a:t>(You will get a preconfigured </a:t>
            </a:r>
            <a:r>
              <a:rPr lang="en-US" dirty="0" smtClean="0"/>
              <a:t>copy)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Works by interpreting commands sent over USB </a:t>
            </a:r>
            <a:br>
              <a:rPr lang="en-US" dirty="0"/>
            </a:br>
            <a:r>
              <a:rPr lang="en-US" dirty="0"/>
              <a:t>(or stored on SD card)</a:t>
            </a:r>
          </a:p>
          <a:p>
            <a:r>
              <a:rPr lang="en-US" dirty="0"/>
              <a:t>… but we will get into those details a bit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67177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33044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Printer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printer is a variant of the “Prusa i3” RepRap printer design </a:t>
            </a:r>
            <a:r>
              <a:rPr lang="en-US" sz="2400" dirty="0">
                <a:hlinkClick r:id="rId3"/>
              </a:rPr>
              <a:t>http://reprap.org/wiki/Prusa_i3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lvl="1"/>
            <a:r>
              <a:rPr lang="en-US" dirty="0"/>
              <a:t>Designed by Josef Prusa </a:t>
            </a:r>
            <a:br>
              <a:rPr lang="en-US" dirty="0"/>
            </a:br>
            <a:r>
              <a:rPr lang="en-US" dirty="0"/>
              <a:t>who has done some of the </a:t>
            </a:r>
            <a:r>
              <a:rPr lang="en-US" dirty="0" smtClean="0"/>
              <a:t>most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widely used open source designs</a:t>
            </a:r>
            <a:br>
              <a:rPr lang="en-US" dirty="0"/>
            </a:br>
            <a:r>
              <a:rPr lang="en-US" dirty="0"/>
              <a:t>in the RepRap community</a:t>
            </a:r>
          </a:p>
          <a:p>
            <a:pPr lvl="1"/>
            <a:r>
              <a:rPr lang="en-US" dirty="0"/>
              <a:t>Result of substantial design </a:t>
            </a:r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16386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About Your Printer:</a:t>
            </a:r>
            <a:br>
              <a:rPr lang="en-US" dirty="0"/>
            </a:br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Fairly recent design all metal </a:t>
            </a:r>
            <a:endParaRPr lang="en-US" dirty="0" smtClean="0"/>
          </a:p>
          <a:p>
            <a:r>
              <a:rPr lang="en-US" dirty="0" smtClean="0"/>
              <a:t>extruder</a:t>
            </a:r>
            <a:endParaRPr lang="en-US" dirty="0"/>
          </a:p>
          <a:p>
            <a:pPr lvl="1"/>
            <a:r>
              <a:rPr lang="en-US" dirty="0"/>
              <a:t>Seems to work quite reliably</a:t>
            </a:r>
          </a:p>
          <a:p>
            <a:pPr lvl="1"/>
            <a:r>
              <a:rPr lang="en-US" dirty="0" smtClean="0"/>
              <a:t>Occasionally need to tighten </a:t>
            </a:r>
            <a:endParaRPr lang="en-US" dirty="0"/>
          </a:p>
          <a:p>
            <a:pPr lvl="1"/>
            <a:r>
              <a:rPr lang="en-US" dirty="0"/>
              <a:t>0.4mm orifice </a:t>
            </a:r>
          </a:p>
          <a:p>
            <a:r>
              <a:rPr lang="en-US" dirty="0" smtClean="0"/>
              <a:t>Heated </a:t>
            </a:r>
            <a:r>
              <a:rPr lang="en-US" dirty="0"/>
              <a:t>print bed</a:t>
            </a:r>
          </a:p>
          <a:p>
            <a:pPr lvl="1"/>
            <a:r>
              <a:rPr lang="en-US" dirty="0"/>
              <a:t>Not needed for PLA you will be using, but allows you to print ABS and other materials with higher coefficient of thermal expansion </a:t>
            </a:r>
          </a:p>
          <a:p>
            <a:r>
              <a:rPr lang="en-US" dirty="0"/>
              <a:t>Large (</a:t>
            </a:r>
            <a:r>
              <a:rPr lang="en-US" dirty="0" smtClean="0"/>
              <a:t>220x220x200mm</a:t>
            </a:r>
            <a:r>
              <a:rPr lang="en-US" dirty="0"/>
              <a:t>) print volume</a:t>
            </a:r>
          </a:p>
          <a:p>
            <a:endParaRPr lang="en-US" dirty="0"/>
          </a:p>
          <a:p>
            <a:r>
              <a:rPr lang="en-US" dirty="0"/>
              <a:t>(Added) control interface (with SD card)</a:t>
            </a:r>
          </a:p>
          <a:p>
            <a:pPr lvl="1"/>
            <a:r>
              <a:rPr lang="en-US" dirty="0"/>
              <a:t>So you can print without a computer attached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16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246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18859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</a:t>
            </a:r>
            <a:r>
              <a:rPr lang="en-US" dirty="0"/>
              <a:t>step (while I’m likely still distributing printers) will be to sort and identify your parts (mostly the many fasteners)</a:t>
            </a:r>
          </a:p>
          <a:p>
            <a:pPr lvl="1"/>
            <a:r>
              <a:rPr lang="en-US" dirty="0"/>
              <a:t>You will want to put each separate kind of fastener in a separate plastic </a:t>
            </a:r>
            <a:r>
              <a:rPr lang="en-US" dirty="0" smtClean="0"/>
              <a:t>container and </a:t>
            </a:r>
            <a:r>
              <a:rPr lang="en-US" dirty="0"/>
              <a:t>write a label to go with it </a:t>
            </a:r>
            <a:r>
              <a:rPr lang="en-US" dirty="0" smtClean="0"/>
              <a:t>(using calipers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57107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will devote several weeks of in-class time to building the kits</a:t>
            </a:r>
          </a:p>
          <a:p>
            <a:endParaRPr lang="en-US" sz="1900" dirty="0"/>
          </a:p>
          <a:p>
            <a:r>
              <a:rPr lang="en-US" dirty="0"/>
              <a:t>However, that likely will not be enough time, so plan to spend time outside class as well (we will also schedule some times outside of normal class time for group building)</a:t>
            </a:r>
          </a:p>
          <a:p>
            <a:endParaRPr lang="en-US" sz="1900" dirty="0"/>
          </a:p>
          <a:p>
            <a:r>
              <a:rPr lang="en-US" dirty="0"/>
              <a:t>Based on past experience we will not be able to have the whole class proceed step-by-step through the instructions</a:t>
            </a:r>
          </a:p>
          <a:p>
            <a:pPr lvl="1"/>
            <a:r>
              <a:rPr lang="en-US" dirty="0"/>
              <a:t>Everyone will work at their own pace </a:t>
            </a:r>
            <a:br>
              <a:rPr lang="en-US" dirty="0"/>
            </a:br>
            <a:r>
              <a:rPr lang="en-US" dirty="0"/>
              <a:t>following the on-line instructions.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3584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may be thinking this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783497" cy="45205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852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if you are more realistic, maybe this: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736096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67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4600" y="5181600"/>
            <a:ext cx="2819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keep in mind that (especially at first) it may feel more like this: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8" y="1600200"/>
            <a:ext cx="8596923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1391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Preparations for Building </a:t>
            </a:r>
            <a:br>
              <a:rPr lang="en-US" dirty="0"/>
            </a:br>
            <a:r>
              <a:rPr lang="en-US" dirty="0"/>
              <a:t>Your 3D Printer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4953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3D printing is pretty nearly always done using metric units (mm rather than inches)</a:t>
            </a:r>
          </a:p>
          <a:p>
            <a:pPr marL="457200" lvl="1" indent="0">
              <a:buNone/>
            </a:pPr>
            <a:r>
              <a:rPr lang="en-US" dirty="0"/>
              <a:t>(About the only exception is wire “gauge” [thickness])</a:t>
            </a:r>
          </a:p>
          <a:p>
            <a:pPr lvl="1"/>
            <a:r>
              <a:rPr lang="en-US" dirty="0"/>
              <a:t>Recall: </a:t>
            </a:r>
          </a:p>
          <a:p>
            <a:pPr marL="514350" lvl="1" indent="0">
              <a:buNone/>
            </a:pPr>
            <a:r>
              <a:rPr lang="en-US" dirty="0"/>
              <a:t>10mm = 1cm</a:t>
            </a:r>
          </a:p>
          <a:p>
            <a:pPr marL="514350" lvl="1" indent="0">
              <a:buNone/>
            </a:pPr>
            <a:r>
              <a:rPr lang="en-US" dirty="0"/>
              <a:t>1000mm = 100cm = 1 meter     (also 25.4mm = 1 inch)</a:t>
            </a:r>
          </a:p>
          <a:p>
            <a:pPr marL="514350" lvl="1" indent="0">
              <a:buNone/>
            </a:pPr>
            <a:endParaRPr lang="en-US" dirty="0"/>
          </a:p>
          <a:p>
            <a:pPr marL="514350" lvl="1" indent="0">
              <a:buNone/>
            </a:pPr>
            <a:r>
              <a:rPr lang="en-US" dirty="0"/>
              <a:t>1 microMeter =  1µMeter = 1µM = 1 micron </a:t>
            </a:r>
            <a:br>
              <a:rPr lang="en-US" dirty="0"/>
            </a:br>
            <a:r>
              <a:rPr lang="en-US" dirty="0"/>
              <a:t>= 0.001mm = 1/1000</a:t>
            </a:r>
            <a:r>
              <a:rPr lang="en-US" baseline="30000" dirty="0"/>
              <a:t>th</a:t>
            </a:r>
            <a:r>
              <a:rPr lang="en-US" dirty="0"/>
              <a:t> of a millimeter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806" y="6519081"/>
            <a:ext cx="381000" cy="304800"/>
          </a:xfrm>
        </p:spPr>
        <p:txBody>
          <a:bodyPr/>
          <a:lstStyle/>
          <a:p>
            <a:fld id="{23F2AF1E-9216-4056-9DA0-3E58C0837E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0609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Fasteners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will be using metric fasteners</a:t>
            </a:r>
          </a:p>
          <a:p>
            <a:r>
              <a:rPr lang="en-US" dirty="0"/>
              <a:t>Bolt size is written like this: </a:t>
            </a:r>
            <a:r>
              <a:rPr lang="en-US" sz="4000" dirty="0"/>
              <a:t>M3x16 </a:t>
            </a:r>
          </a:p>
          <a:p>
            <a:r>
              <a:rPr lang="en-US" dirty="0"/>
              <a:t>	M means “metric”</a:t>
            </a:r>
          </a:p>
          <a:p>
            <a:r>
              <a:rPr lang="en-US" dirty="0"/>
              <a:t>	3 is diameter of shaft (3mm)</a:t>
            </a:r>
          </a:p>
          <a:p>
            <a:r>
              <a:rPr lang="en-US" dirty="0"/>
              <a:t>	16 is length of shaft (16mm)</a:t>
            </a:r>
          </a:p>
          <a:p>
            <a:endParaRPr lang="en-US" dirty="0"/>
          </a:p>
          <a:p>
            <a:r>
              <a:rPr lang="en-US" dirty="0"/>
              <a:t>Will also see: “M3x16x0.5”</a:t>
            </a:r>
          </a:p>
          <a:p>
            <a:pPr lvl="1"/>
            <a:r>
              <a:rPr lang="en-US" dirty="0"/>
              <a:t>Third number is thread pitch (0.5mm/turn)</a:t>
            </a:r>
          </a:p>
          <a:p>
            <a:pPr lvl="1"/>
            <a:r>
              <a:rPr lang="en-US" dirty="0"/>
              <a:t>Two possible values for each diameter, but you almost exclusively see “course” threads so we mostly </a:t>
            </a:r>
            <a:br>
              <a:rPr lang="en-US" dirty="0"/>
            </a:br>
            <a:r>
              <a:rPr lang="en-US" dirty="0"/>
              <a:t>ignore (and not write) this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69239" y="2286000"/>
            <a:ext cx="2120521" cy="1596915"/>
            <a:chOff x="6947279" y="3511034"/>
            <a:chExt cx="2120521" cy="1596915"/>
          </a:xfrm>
        </p:grpSpPr>
        <p:grpSp>
          <p:nvGrpSpPr>
            <p:cNvPr id="6" name="Group 5"/>
            <p:cNvGrpSpPr/>
            <p:nvPr/>
          </p:nvGrpSpPr>
          <p:grpSpPr>
            <a:xfrm>
              <a:off x="7848600" y="3581400"/>
              <a:ext cx="1219200" cy="1526549"/>
              <a:chOff x="304800" y="4648200"/>
              <a:chExt cx="1219200" cy="152654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38200" y="5897264"/>
                <a:ext cx="685800" cy="277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3mm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913263" y="4876800"/>
                <a:ext cx="0" cy="91440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304800" y="4648200"/>
                <a:ext cx="4572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4876800"/>
                <a:ext cx="152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57200" y="5867400"/>
                <a:ext cx="152400" cy="228600"/>
                <a:chOff x="457200" y="6096000"/>
                <a:chExt cx="152400" cy="2286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57200" y="6096000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09600" y="6096000"/>
                  <a:ext cx="0" cy="228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/>
              <p:cNvCxnSpPr/>
              <p:nvPr/>
            </p:nvCxnSpPr>
            <p:spPr>
              <a:xfrm>
                <a:off x="609600" y="5978857"/>
                <a:ext cx="152400" cy="0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66549" y="5978857"/>
                <a:ext cx="152400" cy="114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04800" y="5978857"/>
                <a:ext cx="152400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913263" y="47625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85800" y="5791200"/>
                <a:ext cx="3417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685800" y="5257800"/>
                <a:ext cx="685800" cy="2305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7700" y="5195257"/>
                <a:ext cx="8001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16mm</a:t>
                </a:r>
              </a:p>
            </p:txBody>
          </p:sp>
        </p:grpSp>
        <p:sp>
          <p:nvSpPr>
            <p:cNvPr id="7" name="Left Brace 6"/>
            <p:cNvSpPr/>
            <p:nvPr/>
          </p:nvSpPr>
          <p:spPr>
            <a:xfrm>
              <a:off x="7543800" y="3810000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7543800" y="3581400"/>
              <a:ext cx="228600" cy="228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7279" y="35110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1496" y="40825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Shaft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79528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Fasteners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of the bolts we will use have </a:t>
            </a:r>
            <a:br>
              <a:rPr lang="en-US" dirty="0"/>
            </a:br>
            <a:r>
              <a:rPr lang="en-US" dirty="0"/>
              <a:t>“socket” or “hex” heads</a:t>
            </a:r>
          </a:p>
          <a:p>
            <a:r>
              <a:rPr lang="en-US" dirty="0"/>
              <a:t>	- Hex shaped hole (hence the hex wrenches)</a:t>
            </a:r>
          </a:p>
          <a:p>
            <a:r>
              <a:rPr lang="en-US" dirty="0"/>
              <a:t>Rather than slotted or Phillips heads</a:t>
            </a:r>
          </a:p>
          <a:p>
            <a:endParaRPr lang="en-US" dirty="0"/>
          </a:p>
          <a:p>
            <a:r>
              <a:rPr lang="en-US" dirty="0"/>
              <a:t>Most of your bolts have dome shaped head</a:t>
            </a:r>
          </a:p>
          <a:p>
            <a:r>
              <a:rPr lang="en-US" dirty="0"/>
              <a:t>			“Pan” or “Button” head</a:t>
            </a:r>
          </a:p>
          <a:p>
            <a:r>
              <a:rPr lang="en-US" dirty="0"/>
              <a:t>A few have a cylindrical head</a:t>
            </a:r>
          </a:p>
          <a:p>
            <a:r>
              <a:rPr lang="en-US" dirty="0"/>
              <a:t>			“Cap”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638675"/>
            <a:ext cx="16668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781675"/>
            <a:ext cx="16668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810344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Fasteners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few of your bolts will not have a head at all</a:t>
            </a:r>
          </a:p>
          <a:p>
            <a:endParaRPr lang="en-US" sz="1800" dirty="0"/>
          </a:p>
          <a:p>
            <a:r>
              <a:rPr lang="en-US" dirty="0"/>
              <a:t>      	    This is a “Set Screw” and is often used </a:t>
            </a:r>
            <a:br>
              <a:rPr lang="en-US" dirty="0"/>
            </a:br>
            <a:r>
              <a:rPr lang="en-US" dirty="0"/>
              <a:t>	    to secure something like a pulley to a shaft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AF1E-9216-4056-9DA0-3E58C0837E5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38512"/>
            <a:ext cx="16668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20999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Fab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Fab Slides Template</Template>
  <TotalTime>2688</TotalTime>
  <Words>527</Words>
  <Application>Microsoft Macintosh PowerPoint</Application>
  <PresentationFormat>On-screen Show (4:3)</PresentationFormat>
  <Paragraphs>126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Fab Slides Template</vt:lpstr>
      <vt:lpstr>PowerPoint Presentation</vt:lpstr>
      <vt:lpstr>You may be thinking this:</vt:lpstr>
      <vt:lpstr>Or if you are more realistic, maybe this:</vt:lpstr>
      <vt:lpstr>But keep in mind that (especially at first) it may feel more like this:</vt:lpstr>
      <vt:lpstr>Preparations for Building  Your 3D Printer</vt:lpstr>
      <vt:lpstr>Metric Units</vt:lpstr>
      <vt:lpstr>Metric Fasteners</vt:lpstr>
      <vt:lpstr>Metric Fasteners</vt:lpstr>
      <vt:lpstr>Metric Fasteners</vt:lpstr>
      <vt:lpstr>Metric Fasteners</vt:lpstr>
      <vt:lpstr>T-Slot Aluminum Extrusion</vt:lpstr>
      <vt:lpstr>T-Slot Aluminum Extrusion</vt:lpstr>
      <vt:lpstr>T-Slot Aluminum Extrusion</vt:lpstr>
      <vt:lpstr>About Your Controller Board</vt:lpstr>
      <vt:lpstr>About Your Controller Board</vt:lpstr>
      <vt:lpstr>About Your Printer</vt:lpstr>
      <vt:lpstr>About Your Printer: Features</vt:lpstr>
      <vt:lpstr>Building Plan</vt:lpstr>
      <vt:lpstr>Building Plan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Hudson</dc:creator>
  <cp:lastModifiedBy>Jen Mankoff</cp:lastModifiedBy>
  <cp:revision>28</cp:revision>
  <dcterms:created xsi:type="dcterms:W3CDTF">2014-09-02T02:05:47Z</dcterms:created>
  <dcterms:modified xsi:type="dcterms:W3CDTF">2017-10-16T04:14:20Z</dcterms:modified>
</cp:coreProperties>
</file>