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63"/>
  </p:notesMasterIdLst>
  <p:sldIdLst>
    <p:sldId id="312" r:id="rId2"/>
    <p:sldId id="534" r:id="rId3"/>
    <p:sldId id="535" r:id="rId4"/>
    <p:sldId id="418" r:id="rId5"/>
    <p:sldId id="542" r:id="rId6"/>
    <p:sldId id="446" r:id="rId7"/>
    <p:sldId id="447" r:id="rId8"/>
    <p:sldId id="452" r:id="rId9"/>
    <p:sldId id="469" r:id="rId10"/>
    <p:sldId id="470" r:id="rId11"/>
    <p:sldId id="471" r:id="rId12"/>
    <p:sldId id="538" r:id="rId13"/>
    <p:sldId id="539" r:id="rId14"/>
    <p:sldId id="472" r:id="rId15"/>
    <p:sldId id="473" r:id="rId16"/>
    <p:sldId id="474" r:id="rId17"/>
    <p:sldId id="475" r:id="rId18"/>
    <p:sldId id="480" r:id="rId19"/>
    <p:sldId id="537" r:id="rId20"/>
    <p:sldId id="481" r:id="rId21"/>
    <p:sldId id="540" r:id="rId22"/>
    <p:sldId id="536" r:id="rId23"/>
    <p:sldId id="483" r:id="rId24"/>
    <p:sldId id="484" r:id="rId25"/>
    <p:sldId id="485" r:id="rId26"/>
    <p:sldId id="486" r:id="rId27"/>
    <p:sldId id="487" r:id="rId28"/>
    <p:sldId id="488" r:id="rId29"/>
    <p:sldId id="489" r:id="rId30"/>
    <p:sldId id="490" r:id="rId31"/>
    <p:sldId id="491" r:id="rId32"/>
    <p:sldId id="492" r:id="rId33"/>
    <p:sldId id="493" r:id="rId34"/>
    <p:sldId id="494" r:id="rId35"/>
    <p:sldId id="495" r:id="rId36"/>
    <p:sldId id="496" r:id="rId37"/>
    <p:sldId id="497" r:id="rId38"/>
    <p:sldId id="498" r:id="rId39"/>
    <p:sldId id="499" r:id="rId40"/>
    <p:sldId id="500" r:id="rId41"/>
    <p:sldId id="501" r:id="rId42"/>
    <p:sldId id="502" r:id="rId43"/>
    <p:sldId id="503" r:id="rId44"/>
    <p:sldId id="504" r:id="rId45"/>
    <p:sldId id="505" r:id="rId46"/>
    <p:sldId id="506" r:id="rId47"/>
    <p:sldId id="507" r:id="rId48"/>
    <p:sldId id="508" r:id="rId49"/>
    <p:sldId id="509" r:id="rId50"/>
    <p:sldId id="511" r:id="rId51"/>
    <p:sldId id="512" r:id="rId52"/>
    <p:sldId id="513" r:id="rId53"/>
    <p:sldId id="543" r:id="rId54"/>
    <p:sldId id="514" r:id="rId55"/>
    <p:sldId id="515" r:id="rId56"/>
    <p:sldId id="516" r:id="rId57"/>
    <p:sldId id="517" r:id="rId58"/>
    <p:sldId id="518" r:id="rId59"/>
    <p:sldId id="550" r:id="rId60"/>
    <p:sldId id="532" r:id="rId61"/>
    <p:sldId id="53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44" autoAdjust="0"/>
  </p:normalViewPr>
  <p:slideViewPr>
    <p:cSldViewPr snapToGrid="0" snapToObjects="1">
      <p:cViewPr varScale="1">
        <p:scale>
          <a:sx n="69" d="100"/>
          <a:sy n="69" d="100"/>
        </p:scale>
        <p:origin x="-21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69D69-DB6B-9D4C-AA2E-8798E19EAA66}" type="datetimeFigureOut">
              <a:rPr lang="en-US" smtClean="0"/>
              <a:t>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5A2A75-9E25-0242-A68C-26F2F9DBAF1B}" type="slidenum">
              <a:rPr lang="en-US" smtClean="0"/>
              <a:t>‹#›</a:t>
            </a:fld>
            <a:endParaRPr lang="en-US"/>
          </a:p>
        </p:txBody>
      </p:sp>
    </p:spTree>
    <p:extLst>
      <p:ext uri="{BB962C8B-B14F-4D97-AF65-F5344CB8AC3E}">
        <p14:creationId xmlns:p14="http://schemas.microsoft.com/office/powerpoint/2010/main" val="3565378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565673-8174-0F43-9AEF-12C28A570222}" type="slidenum">
              <a:rPr lang="en-US" sz="1200">
                <a:latin typeface="Calibri" charset="0"/>
              </a:rPr>
              <a:pPr eaLnBrk="1" hangingPunct="1"/>
              <a:t>7</a:t>
            </a:fld>
            <a:endParaRPr lang="en-US" sz="1200">
              <a:latin typeface="Calibri"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M 18</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1:6, p. 29</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p:txBody>
          <a:bodyPr/>
          <a:lstStyle/>
          <a:p>
            <a:pPr>
              <a:defRPr/>
            </a:pPr>
            <a:r>
              <a:rPr lang="en-US" smtClean="0"/>
              <a:t>Master ASL! Level One - Slide Kit</a:t>
            </a:r>
          </a:p>
        </p:txBody>
      </p:sp>
      <p:sp>
        <p:nvSpPr>
          <p:cNvPr id="60419" name="Rectangle 6"/>
          <p:cNvSpPr>
            <a:spLocks noGrp="1" noChangeArrowheads="1"/>
          </p:cNvSpPr>
          <p:nvPr>
            <p:ph type="ftr" sz="quarter" idx="4"/>
          </p:nvPr>
        </p:nvSpPr>
        <p:spPr/>
        <p:txBody>
          <a:bodyPr/>
          <a:lstStyle/>
          <a:p>
            <a:pPr>
              <a:defRPr/>
            </a:pPr>
            <a:r>
              <a:rPr lang="en-US" dirty="0" smtClean="0"/>
              <a:t>©2007, Jason E. Zinza. All Rights Reserved. Unauthorized duplication prohibited.</a:t>
            </a:r>
          </a:p>
        </p:txBody>
      </p:sp>
      <p:sp>
        <p:nvSpPr>
          <p:cNvPr id="337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E34D2F-B50F-A549-B577-5782E0A174B2}" type="slidenum">
              <a:rPr lang="en-US" sz="1200">
                <a:latin typeface="Calibri" charset="0"/>
              </a:rPr>
              <a:pPr eaLnBrk="1" hangingPunct="1"/>
              <a:t>39</a:t>
            </a:fld>
            <a:endParaRPr lang="en-US" sz="1200">
              <a:latin typeface="Calibri" charset="0"/>
            </a:endParaRPr>
          </a:p>
        </p:txBody>
      </p:sp>
      <p:sp>
        <p:nvSpPr>
          <p:cNvPr id="337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u="sng">
                <a:latin typeface="Calibri" charset="0"/>
                <a:ea typeface="ＭＳ Ｐゴシック" charset="0"/>
                <a:cs typeface="ＭＳ Ｐゴシック" charset="0"/>
              </a:rPr>
              <a:t>Slide 72</a:t>
            </a:r>
            <a:endParaRPr lang="en-US">
              <a:latin typeface="Calibri" charset="0"/>
              <a:ea typeface="ＭＳ Ｐゴシック" charset="0"/>
              <a:cs typeface="ＭＳ Ｐゴシック" charset="0"/>
            </a:endParaRPr>
          </a:p>
          <a:p>
            <a:pPr eaLnBrk="1" hangingPunct="1">
              <a:buFontTx/>
              <a:buChar char="•"/>
            </a:pPr>
            <a:r>
              <a:rPr lang="en-US">
                <a:latin typeface="Calibri" charset="0"/>
                <a:ea typeface="ＭＳ Ｐゴシック" charset="0"/>
                <a:cs typeface="ＭＳ Ｐゴシック" charset="0"/>
              </a:rPr>
              <a:t>What does each person look like?</a:t>
            </a:r>
          </a:p>
          <a:p>
            <a:pPr eaLnBrk="1" hangingPunct="1">
              <a:buFontTx/>
              <a:buChar char="•"/>
            </a:pPr>
            <a:r>
              <a:rPr lang="en-US">
                <a:latin typeface="Calibri" charset="0"/>
                <a:ea typeface="ＭＳ Ｐゴシック" charset="0"/>
                <a:cs typeface="ＭＳ Ｐゴシック" charset="0"/>
              </a:rPr>
              <a:t>What would you do to each hairstyle?</a:t>
            </a:r>
          </a:p>
          <a:p>
            <a:pPr eaLnBrk="1" hangingPunct="1">
              <a:buFontTx/>
              <a:buChar char="•"/>
            </a:pPr>
            <a:r>
              <a:rPr lang="en-US">
                <a:latin typeface="Calibri" charset="0"/>
                <a:ea typeface="ＭＳ Ｐゴシック" charset="0"/>
                <a:cs typeface="ＭＳ Ｐゴシック" charset="0"/>
              </a:rPr>
              <a:t>Do you like Mohawks?</a:t>
            </a:r>
          </a:p>
          <a:p>
            <a:pPr eaLnBrk="1" hangingPunct="1">
              <a:buFontTx/>
              <a:buChar char="•"/>
            </a:pPr>
            <a:r>
              <a:rPr lang="en-US">
                <a:latin typeface="Calibri" charset="0"/>
                <a:ea typeface="ＭＳ Ｐゴシック" charset="0"/>
                <a:cs typeface="ＭＳ Ｐゴシック" charset="0"/>
              </a:rPr>
              <a:t>What is your hair like?</a:t>
            </a:r>
          </a:p>
          <a:p>
            <a:pPr eaLnBrk="1" hangingPunct="1">
              <a:buFontTx/>
              <a:buChar char="•"/>
            </a:pPr>
            <a:r>
              <a:rPr lang="en-US">
                <a:latin typeface="Calibri" charset="0"/>
                <a:ea typeface="ＭＳ Ｐゴシック" charset="0"/>
                <a:cs typeface="ＭＳ Ｐゴシック" charset="0"/>
              </a:rPr>
              <a:t>What kind of jobs do they have?</a:t>
            </a:r>
          </a:p>
          <a:p>
            <a:pPr eaLnBrk="1" hangingPunct="1">
              <a:buFontTx/>
              <a:buChar char="•"/>
            </a:pPr>
            <a:r>
              <a:rPr lang="en-US">
                <a:latin typeface="Calibri" charset="0"/>
                <a:ea typeface="ＭＳ Ｐゴシック" charset="0"/>
                <a:cs typeface="ＭＳ Ｐゴシック" charset="0"/>
              </a:rPr>
              <a:t>Will they change their hairstyles? </a:t>
            </a:r>
          </a:p>
          <a:p>
            <a:pPr eaLnBrk="1" hangingPunct="1">
              <a:buFontTx/>
              <a:buChar char="•"/>
            </a:pP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Master ASL! Level One, Unit Eight (page 302)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8209B3-BCA6-4144-89B4-4085F4DA9992}" type="slidenum">
              <a:rPr lang="en-US" sz="1200">
                <a:latin typeface="Calibri" charset="0"/>
              </a:rPr>
              <a:pPr eaLnBrk="1" hangingPunct="1"/>
              <a:t>41</a:t>
            </a:fld>
            <a:endParaRPr lang="en-US" sz="1200">
              <a:latin typeface="Calibri"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M 39</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2:1, p. 88, p. 93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4F3976-D160-DA4F-9BAF-82B1CA01BFB3}" type="slidenum">
              <a:rPr lang="en-US" sz="1200"/>
              <a:pPr eaLnBrk="1" hangingPunct="1"/>
              <a:t>42</a:t>
            </a:fld>
            <a:endParaRPr lang="en-US" sz="120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M 26</a:t>
            </a:r>
          </a:p>
          <a:p>
            <a:pPr eaLnBrk="1" hangingPunct="1"/>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1:8, p. 43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AF807B-91A1-7347-85A5-6FEFF26D93CE}" type="slidenum">
              <a:rPr lang="en-US" sz="1200"/>
              <a:pPr eaLnBrk="1" hangingPunct="1"/>
              <a:t>43</a:t>
            </a:fld>
            <a:endParaRPr lang="en-US" sz="1200"/>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M 25</a:t>
            </a:r>
          </a:p>
          <a:p>
            <a:pPr eaLnBrk="1" hangingPunct="1"/>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1:8, p. 40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56BACE-4EC4-BC4D-B732-FF7668A233CF}" type="slidenum">
              <a:rPr lang="en-US" sz="1200"/>
              <a:pPr/>
              <a:t>44</a:t>
            </a:fld>
            <a:endParaRPr lang="en-US" sz="1200"/>
          </a:p>
        </p:txBody>
      </p:sp>
      <p:sp>
        <p:nvSpPr>
          <p:cNvPr id="6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noFill/>
        </p:spPr>
        <p:txBody>
          <a:bodyPr/>
          <a:lstStyle/>
          <a:p>
            <a:pPr eaLnBrk="1" hangingPunct="1"/>
            <a:r>
              <a:rPr lang="en-US"/>
              <a:t>M 26</a:t>
            </a:r>
          </a:p>
          <a:p>
            <a:pPr eaLnBrk="1" hangingPunct="1"/>
            <a:endParaRPr lang="en-US"/>
          </a:p>
          <a:p>
            <a:pPr eaLnBrk="1" hangingPunct="1"/>
            <a:r>
              <a:rPr lang="en-US"/>
              <a:t>1:8, p. 43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283BEC-2465-FB42-87F2-12C9A9718FEF}" type="slidenum">
              <a:rPr lang="en-US" sz="1200">
                <a:latin typeface="Calibri" charset="0"/>
              </a:rPr>
              <a:pPr eaLnBrk="1" hangingPunct="1"/>
              <a:t>55</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552EEB-24C9-9C45-AEB1-A2F7C72C55CF}" type="slidenum">
              <a:rPr lang="en-US" sz="1200">
                <a:latin typeface="Calibri" charset="0"/>
              </a:rPr>
              <a:pPr eaLnBrk="1" hangingPunct="1"/>
              <a:t>56</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1A6A2E-D30C-F148-894F-A0402507B9AF}"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F6ECA2-58EC-B14D-B765-1B96F719BB5F}" type="slidenum">
              <a:rPr lang="en-US" sz="1200"/>
              <a:pPr eaLnBrk="1" hangingPunct="1"/>
              <a:t>26</a:t>
            </a:fld>
            <a:endParaRPr lang="en-US" sz="1200"/>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M 24</a:t>
            </a:r>
          </a:p>
          <a:p>
            <a:pPr eaLnBrk="1" hangingPunct="1"/>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1:7, p. 36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Old Unit 1</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855685-88B8-E04C-9379-1B8838E49C37}" type="slidenum">
              <a:rPr lang="en-US" sz="1200">
                <a:latin typeface="Calibri" charset="0"/>
              </a:rPr>
              <a:pPr eaLnBrk="1" hangingPunct="1"/>
              <a:t>27</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Old Unit 1</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720A12-79BA-9A43-B3C6-D3F39BDB379A}" type="slidenum">
              <a:rPr lang="en-US" sz="1200">
                <a:latin typeface="Calibri" charset="0"/>
              </a:rPr>
              <a:pPr eaLnBrk="1" hangingPunct="1"/>
              <a:t>28</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t>
            </a:r>
            <a:endParaRPr lang="en-US" dirty="0"/>
          </a:p>
        </p:txBody>
      </p:sp>
      <p:sp>
        <p:nvSpPr>
          <p:cNvPr id="4" name="Slide Number Placeholder 3"/>
          <p:cNvSpPr>
            <a:spLocks noGrp="1"/>
          </p:cNvSpPr>
          <p:nvPr>
            <p:ph type="sldNum" sz="quarter" idx="10"/>
          </p:nvPr>
        </p:nvSpPr>
        <p:spPr/>
        <p:txBody>
          <a:bodyPr/>
          <a:lstStyle/>
          <a:p>
            <a:fld id="{C35A2A75-9E25-0242-A68C-26F2F9DBAF1B}" type="slidenum">
              <a:rPr lang="en-US" smtClean="0"/>
              <a:t>33</a:t>
            </a:fld>
            <a:endParaRPr lang="en-US"/>
          </a:p>
        </p:txBody>
      </p:sp>
    </p:spTree>
    <p:extLst>
      <p:ext uri="{BB962C8B-B14F-4D97-AF65-F5344CB8AC3E}">
        <p14:creationId xmlns:p14="http://schemas.microsoft.com/office/powerpoint/2010/main" val="166684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A2A75-9E25-0242-A68C-26F2F9DBAF1B}" type="slidenum">
              <a:rPr lang="en-US" smtClean="0"/>
              <a:t>35</a:t>
            </a:fld>
            <a:endParaRPr lang="en-US"/>
          </a:p>
        </p:txBody>
      </p:sp>
    </p:spTree>
    <p:extLst>
      <p:ext uri="{BB962C8B-B14F-4D97-AF65-F5344CB8AC3E}">
        <p14:creationId xmlns:p14="http://schemas.microsoft.com/office/powerpoint/2010/main" val="201301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p:txBody>
          <a:bodyPr/>
          <a:lstStyle/>
          <a:p>
            <a:pPr>
              <a:defRPr/>
            </a:pPr>
            <a:r>
              <a:rPr lang="en-US"/>
              <a:t>Master ASL! Level One - Slide Kit</a:t>
            </a:r>
          </a:p>
        </p:txBody>
      </p:sp>
      <p:sp>
        <p:nvSpPr>
          <p:cNvPr id="54275" name="Rectangle 6"/>
          <p:cNvSpPr>
            <a:spLocks noGrp="1" noChangeArrowheads="1"/>
          </p:cNvSpPr>
          <p:nvPr>
            <p:ph type="ftr" sz="quarter" idx="4"/>
          </p:nvPr>
        </p:nvSpPr>
        <p:spPr/>
        <p:txBody>
          <a:bodyPr/>
          <a:lstStyle/>
          <a:p>
            <a:pPr>
              <a:defRPr/>
            </a:pPr>
            <a:r>
              <a:rPr lang="en-US"/>
              <a:t>©2007, Jason E. Zinza. All Rights Reserved. Unauthorized duplication prohibited.</a:t>
            </a:r>
          </a:p>
        </p:txBody>
      </p:sp>
      <p:sp>
        <p:nvSpPr>
          <p:cNvPr id="296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0DA42A-F94E-324D-8480-80A17D542613}" type="slidenum">
              <a:rPr lang="en-US" sz="1200">
                <a:latin typeface="Calibri" charset="0"/>
              </a:rPr>
              <a:pPr eaLnBrk="1" hangingPunct="1"/>
              <a:t>37</a:t>
            </a:fld>
            <a:endParaRPr lang="en-US" sz="1200">
              <a:latin typeface="Calibri" charset="0"/>
            </a:endParaRPr>
          </a:p>
        </p:txBody>
      </p:sp>
      <p:sp>
        <p:nvSpPr>
          <p:cNvPr id="297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u="sng">
                <a:latin typeface="Calibri" charset="0"/>
                <a:ea typeface="ＭＳ Ｐゴシック" charset="0"/>
                <a:cs typeface="ＭＳ Ｐゴシック" charset="0"/>
              </a:rPr>
              <a:t>Slide 69</a:t>
            </a:r>
            <a:endParaRPr lang="en-US">
              <a:latin typeface="Calibri" charset="0"/>
              <a:ea typeface="ＭＳ Ｐゴシック" charset="0"/>
              <a:cs typeface="ＭＳ Ｐゴシック" charset="0"/>
            </a:endParaRPr>
          </a:p>
          <a:p>
            <a:pPr eaLnBrk="1" hangingPunct="1">
              <a:buFontTx/>
              <a:buChar char="•"/>
            </a:pPr>
            <a:r>
              <a:rPr lang="en-US">
                <a:latin typeface="Calibri" charset="0"/>
                <a:ea typeface="ＭＳ Ｐゴシック" charset="0"/>
                <a:cs typeface="ＭＳ Ｐゴシック" charset="0"/>
              </a:rPr>
              <a:t>What is everybody wearing?</a:t>
            </a:r>
          </a:p>
          <a:p>
            <a:pPr eaLnBrk="1" hangingPunct="1">
              <a:buFontTx/>
              <a:buChar char="•"/>
            </a:pPr>
            <a:r>
              <a:rPr lang="en-US">
                <a:latin typeface="Calibri" charset="0"/>
                <a:ea typeface="ＭＳ Ｐゴシック" charset="0"/>
                <a:cs typeface="ＭＳ Ｐゴシック" charset="0"/>
              </a:rPr>
              <a:t>What does each do during the day?</a:t>
            </a:r>
          </a:p>
          <a:p>
            <a:pPr eaLnBrk="1" hangingPunct="1">
              <a:buFontTx/>
              <a:buChar char="•"/>
            </a:pPr>
            <a:r>
              <a:rPr lang="en-US">
                <a:latin typeface="Calibri" charset="0"/>
                <a:ea typeface="ＭＳ Ｐゴシック" charset="0"/>
                <a:cs typeface="ＭＳ Ｐゴシック" charset="0"/>
              </a:rPr>
              <a:t>What kind of weather is outside?</a:t>
            </a:r>
          </a:p>
          <a:p>
            <a:pPr eaLnBrk="1" hangingPunct="1">
              <a:buFontTx/>
              <a:buChar char="•"/>
            </a:pPr>
            <a:r>
              <a:rPr lang="en-US">
                <a:latin typeface="Calibri" charset="0"/>
                <a:ea typeface="ＭＳ Ｐゴシック" charset="0"/>
                <a:cs typeface="ＭＳ Ｐゴシック" charset="0"/>
              </a:rPr>
              <a:t>What are you wearing today?</a:t>
            </a:r>
          </a:p>
          <a:p>
            <a:pPr eaLnBrk="1" hangingPunct="1">
              <a:buFontTx/>
              <a:buChar char="•"/>
            </a:pPr>
            <a:r>
              <a:rPr lang="en-US">
                <a:latin typeface="Calibri" charset="0"/>
                <a:ea typeface="ＭＳ Ｐゴシック" charset="0"/>
                <a:cs typeface="ＭＳ Ｐゴシック" charset="0"/>
              </a:rPr>
              <a:t>How is the weather where you are?</a:t>
            </a:r>
          </a:p>
          <a:p>
            <a:pPr eaLnBrk="1" hangingPunct="1">
              <a:buFontTx/>
              <a:buChar char="•"/>
            </a:pPr>
            <a:r>
              <a:rPr lang="en-US">
                <a:latin typeface="Calibri" charset="0"/>
                <a:ea typeface="ＭＳ Ｐゴシック" charset="0"/>
                <a:cs typeface="ＭＳ Ｐゴシック" charset="0"/>
              </a:rPr>
              <a:t>What would you wear if it were cold?</a:t>
            </a:r>
          </a:p>
          <a:p>
            <a:pPr eaLnBrk="1" hangingPunct="1">
              <a:buFontTx/>
              <a:buChar char="•"/>
            </a:pP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Master ASL! Level One, Unit Seven (page 280)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p:txBody>
          <a:bodyPr/>
          <a:lstStyle/>
          <a:p>
            <a:pPr>
              <a:defRPr/>
            </a:pPr>
            <a:r>
              <a:rPr lang="en-US" smtClean="0"/>
              <a:t>Master ASL! Level One - Slide Kit</a:t>
            </a:r>
          </a:p>
        </p:txBody>
      </p:sp>
      <p:sp>
        <p:nvSpPr>
          <p:cNvPr id="56323" name="Rectangle 6"/>
          <p:cNvSpPr>
            <a:spLocks noGrp="1" noChangeArrowheads="1"/>
          </p:cNvSpPr>
          <p:nvPr>
            <p:ph type="ftr" sz="quarter" idx="4"/>
          </p:nvPr>
        </p:nvSpPr>
        <p:spPr/>
        <p:txBody>
          <a:bodyPr/>
          <a:lstStyle/>
          <a:p>
            <a:pPr>
              <a:defRPr/>
            </a:pPr>
            <a:r>
              <a:rPr lang="en-US" dirty="0" smtClean="0"/>
              <a:t>©2007, Jason E. Zinza. All Rights Reserved. Unauthorized duplication prohibited.</a:t>
            </a:r>
          </a:p>
        </p:txBody>
      </p:sp>
      <p:sp>
        <p:nvSpPr>
          <p:cNvPr id="3174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99C4A-49EC-B945-826F-069C50A90E18}" type="slidenum">
              <a:rPr lang="en-US" sz="1200">
                <a:latin typeface="Calibri" charset="0"/>
              </a:rPr>
              <a:pPr eaLnBrk="1" hangingPunct="1"/>
              <a:t>38</a:t>
            </a:fld>
            <a:endParaRPr lang="en-US" sz="1200">
              <a:latin typeface="Calibri" charset="0"/>
            </a:endParaRPr>
          </a:p>
        </p:txBody>
      </p:sp>
      <p:sp>
        <p:nvSpPr>
          <p:cNvPr id="317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u="sng">
                <a:latin typeface="Calibri" charset="0"/>
                <a:ea typeface="ＭＳ Ｐゴシック" charset="0"/>
                <a:cs typeface="ＭＳ Ｐゴシック" charset="0"/>
              </a:rPr>
              <a:t>Slide 70</a:t>
            </a:r>
            <a:endParaRPr lang="en-US">
              <a:latin typeface="Calibri" charset="0"/>
              <a:ea typeface="ＭＳ Ｐゴシック" charset="0"/>
              <a:cs typeface="ＭＳ Ｐゴシック" charset="0"/>
            </a:endParaRPr>
          </a:p>
          <a:p>
            <a:pPr eaLnBrk="1" hangingPunct="1">
              <a:buFontTx/>
              <a:buChar char="•"/>
            </a:pPr>
            <a:r>
              <a:rPr lang="en-US">
                <a:latin typeface="Calibri" charset="0"/>
                <a:ea typeface="ＭＳ Ｐゴシック" charset="0"/>
                <a:cs typeface="ＭＳ Ｐゴシック" charset="0"/>
              </a:rPr>
              <a:t>What is each person wearing?</a:t>
            </a:r>
          </a:p>
          <a:p>
            <a:pPr eaLnBrk="1" hangingPunct="1">
              <a:buFontTx/>
              <a:buChar char="•"/>
            </a:pPr>
            <a:r>
              <a:rPr lang="en-US">
                <a:latin typeface="Calibri" charset="0"/>
                <a:ea typeface="ＭＳ Ｐゴシック" charset="0"/>
                <a:cs typeface="ＭＳ Ｐゴシック" charset="0"/>
              </a:rPr>
              <a:t>Where is each person going?</a:t>
            </a:r>
          </a:p>
          <a:p>
            <a:pPr eaLnBrk="1" hangingPunct="1">
              <a:buFontTx/>
              <a:buChar char="•"/>
            </a:pPr>
            <a:r>
              <a:rPr lang="en-US">
                <a:latin typeface="Calibri" charset="0"/>
                <a:ea typeface="ＭＳ Ｐゴシック" charset="0"/>
                <a:cs typeface="ＭＳ Ｐゴシック" charset="0"/>
              </a:rPr>
              <a:t>What is the reporter asking?</a:t>
            </a:r>
          </a:p>
          <a:p>
            <a:pPr eaLnBrk="1" hangingPunct="1">
              <a:buFontTx/>
              <a:buChar char="•"/>
            </a:pPr>
            <a:r>
              <a:rPr lang="en-US">
                <a:latin typeface="Calibri" charset="0"/>
                <a:ea typeface="ＭＳ Ｐゴシック" charset="0"/>
                <a:cs typeface="ＭＳ Ｐゴシック" charset="0"/>
              </a:rPr>
              <a:t>What will the woman do at the gym?</a:t>
            </a:r>
          </a:p>
          <a:p>
            <a:pPr eaLnBrk="1" hangingPunct="1">
              <a:buFontTx/>
              <a:buChar char="•"/>
            </a:pPr>
            <a:r>
              <a:rPr lang="en-US">
                <a:latin typeface="Calibri" charset="0"/>
                <a:ea typeface="ＭＳ Ｐゴシック" charset="0"/>
                <a:cs typeface="ＭＳ Ｐゴシック" charset="0"/>
              </a:rPr>
              <a:t>Why are they standing on the street?</a:t>
            </a:r>
          </a:p>
          <a:p>
            <a:pPr eaLnBrk="1" hangingPunct="1">
              <a:buFontTx/>
              <a:buChar char="•"/>
            </a:pPr>
            <a:r>
              <a:rPr lang="en-US">
                <a:latin typeface="Calibri" charset="0"/>
                <a:ea typeface="ＭＳ Ｐゴシック" charset="0"/>
                <a:cs typeface="ＭＳ Ｐゴシック" charset="0"/>
              </a:rPr>
              <a:t>When will each person get home? </a:t>
            </a:r>
          </a:p>
          <a:p>
            <a:pPr eaLnBrk="1" hangingPunct="1">
              <a:buFontTx/>
              <a:buChar char="•"/>
            </a:pP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Master ASL! Level One, Unit Seven (page 285)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03F7A14-C2FD-3F41-8C3E-FAD764E1F22D}" type="datetimeFigureOut">
              <a:rPr lang="en-US" smtClean="0"/>
              <a:pPr/>
              <a:t>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3F7A14-C2FD-3F41-8C3E-FAD764E1F22D}" type="datetimeFigureOut">
              <a:rPr lang="en-US" smtClean="0"/>
              <a:pPr/>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1DCC7-94C9-194C-AE73-347955C16F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3F7A14-C2FD-3F41-8C3E-FAD764E1F22D}" type="datetimeFigureOut">
              <a:rPr lang="en-US" smtClean="0"/>
              <a:pPr/>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1DCC7-94C9-194C-AE73-347955C16F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©2007, Jason E. Zinza. All Rights Reserved. Unauthorized duplication prohibited.</a:t>
            </a:r>
          </a:p>
        </p:txBody>
      </p:sp>
      <p:sp>
        <p:nvSpPr>
          <p:cNvPr id="5" name="Rectangle 6"/>
          <p:cNvSpPr>
            <a:spLocks noGrp="1" noChangeArrowheads="1"/>
          </p:cNvSpPr>
          <p:nvPr>
            <p:ph type="sldNum" sz="quarter" idx="12"/>
          </p:nvPr>
        </p:nvSpPr>
        <p:spPr/>
        <p:txBody>
          <a:bodyPr/>
          <a:lstStyle>
            <a:lvl1pPr>
              <a:defRPr/>
            </a:lvl1pPr>
          </a:lstStyle>
          <a:p>
            <a:pPr>
              <a:defRPr/>
            </a:pPr>
            <a:fld id="{88758ECA-877F-E94F-AC50-250F02D227C6}" type="slidenum">
              <a:rPr lang="en-US"/>
              <a:pPr>
                <a:defRPr/>
              </a:pPr>
              <a:t>‹#›</a:t>
            </a:fld>
            <a:endParaRPr lang="en-US"/>
          </a:p>
        </p:txBody>
      </p:sp>
    </p:spTree>
    <p:extLst>
      <p:ext uri="{BB962C8B-B14F-4D97-AF65-F5344CB8AC3E}">
        <p14:creationId xmlns:p14="http://schemas.microsoft.com/office/powerpoint/2010/main" val="231104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3F7A14-C2FD-3F41-8C3E-FAD764E1F22D}" type="datetimeFigureOut">
              <a:rPr lang="en-US" smtClean="0"/>
              <a:pPr/>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1DCC7-94C9-194C-AE73-347955C16F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3F7A14-C2FD-3F41-8C3E-FAD764E1F22D}" type="datetimeFigureOut">
              <a:rPr lang="en-US" smtClean="0"/>
              <a:pPr/>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1DCC7-94C9-194C-AE73-347955C16F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3F7A14-C2FD-3F41-8C3E-FAD764E1F22D}" type="datetimeFigureOut">
              <a:rPr lang="en-US" smtClean="0"/>
              <a:pPr/>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1DCC7-94C9-194C-AE73-347955C16F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03F7A14-C2FD-3F41-8C3E-FAD764E1F22D}" type="datetimeFigureOut">
              <a:rPr lang="en-US" smtClean="0"/>
              <a:pPr/>
              <a:t>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1DCC7-94C9-194C-AE73-347955C16F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3F7A14-C2FD-3F41-8C3E-FAD764E1F22D}" type="datetimeFigureOut">
              <a:rPr lang="en-US" smtClean="0"/>
              <a:pPr/>
              <a:t>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1DCC7-94C9-194C-AE73-347955C16F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F7A14-C2FD-3F41-8C3E-FAD764E1F22D}" type="datetimeFigureOut">
              <a:rPr lang="en-US" smtClean="0"/>
              <a:pPr/>
              <a:t>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1DCC7-94C9-194C-AE73-347955C16F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3F7A14-C2FD-3F41-8C3E-FAD764E1F22D}" type="datetimeFigureOut">
              <a:rPr lang="en-US" smtClean="0"/>
              <a:pPr/>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1DCC7-94C9-194C-AE73-347955C16F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3F7A14-C2FD-3F41-8C3E-FAD764E1F22D}" type="datetimeFigureOut">
              <a:rPr lang="en-US" smtClean="0"/>
              <a:pPr/>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2A1DCC7-94C9-194C-AE73-347955C16F6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03F7A14-C2FD-3F41-8C3E-FAD764E1F22D}" type="datetimeFigureOut">
              <a:rPr lang="en-US" smtClean="0"/>
              <a:pPr/>
              <a:t>6/20/18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A1DCC7-94C9-194C-AE73-347955C16F6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j3d-GjqTy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j3d-GjqTy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0352" y="1316736"/>
            <a:ext cx="7772400" cy="2049154"/>
          </a:xfrm>
        </p:spPr>
        <p:txBody>
          <a:bodyPr/>
          <a:lstStyle/>
          <a:p>
            <a:pPr algn="ctr"/>
            <a:r>
              <a:rPr lang="en-US" sz="4400" dirty="0" smtClean="0"/>
              <a:t>Intensive First Year American Sign Language  (ASL 134) class</a:t>
            </a:r>
            <a:br>
              <a:rPr lang="en-US" sz="4400" dirty="0" smtClean="0"/>
            </a:br>
            <a:r>
              <a:rPr lang="en-US" sz="4400" dirty="0" smtClean="0"/>
              <a:t>Summer Quarter</a:t>
            </a:r>
            <a:r>
              <a:rPr lang="en-US" sz="4400" dirty="0"/>
              <a:t/>
            </a:r>
            <a:br>
              <a:rPr lang="en-US" sz="4400" dirty="0"/>
            </a:br>
            <a:endParaRPr lang="en-US" sz="4400" dirty="0"/>
          </a:p>
        </p:txBody>
      </p:sp>
      <p:sp>
        <p:nvSpPr>
          <p:cNvPr id="7" name="Text Placeholder 6"/>
          <p:cNvSpPr>
            <a:spLocks noGrp="1"/>
          </p:cNvSpPr>
          <p:nvPr>
            <p:ph type="body" idx="1"/>
          </p:nvPr>
        </p:nvSpPr>
        <p:spPr>
          <a:xfrm>
            <a:off x="530352" y="3365890"/>
            <a:ext cx="7772400" cy="1238504"/>
          </a:xfrm>
        </p:spPr>
        <p:txBody>
          <a:bodyPr>
            <a:normAutofit fontScale="85000" lnSpcReduction="20000"/>
          </a:bodyPr>
          <a:lstStyle/>
          <a:p>
            <a:pPr algn="ctr">
              <a:defRPr/>
            </a:pPr>
            <a:r>
              <a:rPr lang="en-US" dirty="0" smtClean="0"/>
              <a:t>Instructor: Kristi Winter, MA</a:t>
            </a:r>
          </a:p>
          <a:p>
            <a:pPr algn="ctr">
              <a:defRPr/>
            </a:pPr>
            <a:r>
              <a:rPr lang="en-US" dirty="0" smtClean="0"/>
              <a:t>University of Washington </a:t>
            </a:r>
          </a:p>
          <a:p>
            <a:pPr algn="ctr">
              <a:defRPr/>
            </a:pPr>
            <a:r>
              <a:rPr lang="en-US" dirty="0" smtClean="0"/>
              <a:t>Dept. of Linguistics</a:t>
            </a:r>
          </a:p>
          <a:p>
            <a:pPr algn="ctr">
              <a:defRPr/>
            </a:pPr>
            <a:r>
              <a:rPr lang="en-US" dirty="0" smtClean="0"/>
              <a:t>ASL Program</a:t>
            </a:r>
          </a:p>
          <a:p>
            <a:endParaRPr lang="en-US" dirty="0"/>
          </a:p>
        </p:txBody>
      </p:sp>
      <p:pic>
        <p:nvPicPr>
          <p:cNvPr id="31747" name="Picture 2" descr="C:\Documents and Settings\Kristi Winter\Local Settings\Temporary Internet Files\Content.IE5\I88P7OL0\MCj00890840000[1].wmf"/>
          <p:cNvPicPr>
            <a:picLocks noGrp="1" noChangeAspect="1" noChangeArrowheads="1"/>
          </p:cNvPicPr>
          <p:nvPr>
            <p:ph idx="4294967295"/>
          </p:nvPr>
        </p:nvPicPr>
        <p:blipFill>
          <a:blip r:embed="rId2" cstate="print"/>
          <a:srcRect l="-65753" r="-65753"/>
          <a:stretch>
            <a:fillRect/>
          </a:stretch>
        </p:blipFill>
        <p:spPr>
          <a:xfrm>
            <a:off x="2988312" y="4604394"/>
            <a:ext cx="3177816" cy="1694987"/>
          </a:xfrm>
        </p:spPr>
      </p:pic>
    </p:spTree>
    <p:extLst>
      <p:ext uri="{BB962C8B-B14F-4D97-AF65-F5344CB8AC3E}">
        <p14:creationId xmlns:p14="http://schemas.microsoft.com/office/powerpoint/2010/main" val="13438519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1:2 (pg. 7)</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Circle the Number</a:t>
            </a:r>
          </a:p>
          <a:p>
            <a:pPr marL="514350" indent="-514350">
              <a:buFont typeface="+mj-lt"/>
              <a:buAutoNum type="arabicPeriod"/>
            </a:pPr>
            <a:r>
              <a:rPr lang="en-US" dirty="0"/>
              <a:t>6</a:t>
            </a:r>
            <a:endParaRPr lang="en-US" dirty="0" smtClean="0"/>
          </a:p>
          <a:p>
            <a:pPr marL="514350" indent="-514350">
              <a:buFont typeface="+mj-lt"/>
              <a:buAutoNum type="arabicPeriod"/>
            </a:pPr>
            <a:r>
              <a:rPr lang="en-US" dirty="0"/>
              <a:t>7</a:t>
            </a:r>
            <a:endParaRPr lang="en-US" dirty="0" smtClean="0"/>
          </a:p>
          <a:p>
            <a:pPr marL="514350" indent="-514350">
              <a:buFont typeface="+mj-lt"/>
              <a:buAutoNum type="arabicPeriod"/>
            </a:pPr>
            <a:r>
              <a:rPr lang="en-US" dirty="0" smtClean="0"/>
              <a:t>9</a:t>
            </a:r>
          </a:p>
          <a:p>
            <a:pPr marL="514350" indent="-514350">
              <a:buFont typeface="+mj-lt"/>
              <a:buAutoNum type="arabicPeriod"/>
            </a:pPr>
            <a:r>
              <a:rPr lang="en-US" dirty="0"/>
              <a:t>8</a:t>
            </a:r>
            <a:endParaRPr lang="en-US" dirty="0" smtClean="0"/>
          </a:p>
          <a:p>
            <a:pPr marL="514350" indent="-514350">
              <a:buFont typeface="+mj-lt"/>
              <a:buAutoNum type="arabicPeriod"/>
            </a:pPr>
            <a:r>
              <a:rPr lang="en-US" dirty="0"/>
              <a:t>3</a:t>
            </a:r>
            <a:endParaRPr lang="en-US" dirty="0" smtClean="0"/>
          </a:p>
          <a:p>
            <a:pPr marL="514350" indent="-514350">
              <a:buFont typeface="+mj-lt"/>
              <a:buAutoNum type="arabicPeriod"/>
            </a:pPr>
            <a:r>
              <a:rPr lang="en-US" dirty="0" smtClean="0"/>
              <a:t>8</a:t>
            </a:r>
          </a:p>
          <a:p>
            <a:pPr marL="514350" indent="-514350">
              <a:buFont typeface="+mj-lt"/>
              <a:buAutoNum type="arabicPeriod"/>
            </a:pPr>
            <a:endParaRPr lang="en-US" dirty="0"/>
          </a:p>
          <a:p>
            <a:pPr marL="0" indent="0">
              <a:buNone/>
            </a:pPr>
            <a:r>
              <a:rPr lang="en-US" dirty="0" smtClean="0"/>
              <a:t>(Answers on page 397)</a:t>
            </a:r>
          </a:p>
        </p:txBody>
      </p:sp>
      <p:sp>
        <p:nvSpPr>
          <p:cNvPr id="4" name="Content Placeholder 3"/>
          <p:cNvSpPr>
            <a:spLocks noGrp="1"/>
          </p:cNvSpPr>
          <p:nvPr>
            <p:ph sz="half" idx="2"/>
          </p:nvPr>
        </p:nvSpPr>
        <p:spPr/>
        <p:txBody>
          <a:bodyPr>
            <a:normAutofit fontScale="92500" lnSpcReduction="20000"/>
          </a:bodyPr>
          <a:lstStyle/>
          <a:p>
            <a:r>
              <a:rPr lang="en-US" dirty="0"/>
              <a:t>Write the Number</a:t>
            </a:r>
          </a:p>
          <a:p>
            <a:pPr marL="514350" indent="-514350">
              <a:buFont typeface="+mj-lt"/>
              <a:buAutoNum type="arabicPeriod"/>
            </a:pPr>
            <a:r>
              <a:rPr lang="en-US" dirty="0"/>
              <a:t>3</a:t>
            </a:r>
          </a:p>
          <a:p>
            <a:pPr marL="514350" indent="-514350">
              <a:buFont typeface="+mj-lt"/>
              <a:buAutoNum type="arabicPeriod"/>
            </a:pPr>
            <a:r>
              <a:rPr lang="en-US" dirty="0"/>
              <a:t>5</a:t>
            </a:r>
          </a:p>
          <a:p>
            <a:pPr marL="514350" indent="-514350">
              <a:buFont typeface="+mj-lt"/>
              <a:buAutoNum type="arabicPeriod"/>
            </a:pPr>
            <a:r>
              <a:rPr lang="en-US" dirty="0"/>
              <a:t>9</a:t>
            </a:r>
          </a:p>
          <a:p>
            <a:pPr marL="514350" indent="-514350">
              <a:buFont typeface="+mj-lt"/>
              <a:buAutoNum type="arabicPeriod"/>
            </a:pPr>
            <a:r>
              <a:rPr lang="en-US" dirty="0"/>
              <a:t>2</a:t>
            </a:r>
          </a:p>
          <a:p>
            <a:pPr marL="514350" indent="-514350">
              <a:buFont typeface="+mj-lt"/>
              <a:buAutoNum type="arabicPeriod"/>
            </a:pPr>
            <a:r>
              <a:rPr lang="en-US" dirty="0"/>
              <a:t>8</a:t>
            </a:r>
          </a:p>
          <a:p>
            <a:pPr marL="514350" indent="-514350">
              <a:buFont typeface="+mj-lt"/>
              <a:buAutoNum type="arabicPeriod"/>
            </a:pPr>
            <a:r>
              <a:rPr lang="en-US" dirty="0"/>
              <a:t>4</a:t>
            </a:r>
          </a:p>
          <a:p>
            <a:pPr marL="514350" indent="-514350">
              <a:buFont typeface="+mj-lt"/>
              <a:buAutoNum type="arabicPeriod"/>
            </a:pPr>
            <a:r>
              <a:rPr lang="en-US" dirty="0"/>
              <a:t>10</a:t>
            </a:r>
          </a:p>
          <a:p>
            <a:pPr marL="514350" indent="-514350">
              <a:buFont typeface="+mj-lt"/>
              <a:buAutoNum type="arabicPeriod"/>
            </a:pPr>
            <a:r>
              <a:rPr lang="en-US" dirty="0"/>
              <a:t>1</a:t>
            </a:r>
          </a:p>
          <a:p>
            <a:pPr marL="514350" indent="-514350">
              <a:buFont typeface="+mj-lt"/>
              <a:buAutoNum type="arabicPeriod"/>
            </a:pPr>
            <a:r>
              <a:rPr lang="en-US" dirty="0"/>
              <a:t>8</a:t>
            </a:r>
          </a:p>
          <a:p>
            <a:pPr marL="514350" indent="-514350">
              <a:buFont typeface="+mj-lt"/>
              <a:buAutoNum type="arabicPeriod"/>
            </a:pPr>
            <a:r>
              <a:rPr lang="en-US" dirty="0"/>
              <a:t>7</a:t>
            </a:r>
          </a:p>
          <a:p>
            <a:pPr marL="0" indent="0">
              <a:buNone/>
            </a:pPr>
            <a:r>
              <a:rPr lang="en-US" dirty="0" smtClean="0"/>
              <a:t>(Answers are given in class)</a:t>
            </a:r>
            <a:endParaRPr lang="en-US" dirty="0"/>
          </a:p>
        </p:txBody>
      </p:sp>
    </p:spTree>
    <p:extLst>
      <p:ext uri="{BB962C8B-B14F-4D97-AF65-F5344CB8AC3E}">
        <p14:creationId xmlns:p14="http://schemas.microsoft.com/office/powerpoint/2010/main" val="1839021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1:3 (pg. 13)</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Circle the Letter </a:t>
            </a:r>
          </a:p>
          <a:p>
            <a:pPr marL="514350" indent="-514350">
              <a:buFont typeface="+mj-lt"/>
              <a:buAutoNum type="arabicPeriod"/>
            </a:pPr>
            <a:r>
              <a:rPr lang="en-US" dirty="0" smtClean="0"/>
              <a:t>as</a:t>
            </a:r>
          </a:p>
          <a:p>
            <a:pPr marL="514350" indent="-514350">
              <a:buFont typeface="+mj-lt"/>
              <a:buAutoNum type="arabicPeriod"/>
            </a:pPr>
            <a:r>
              <a:rPr lang="en-US" dirty="0" smtClean="0"/>
              <a:t>so</a:t>
            </a:r>
          </a:p>
          <a:p>
            <a:pPr marL="514350" indent="-514350">
              <a:buFont typeface="+mj-lt"/>
              <a:buAutoNum type="arabicPeriod"/>
            </a:pPr>
            <a:r>
              <a:rPr lang="en-US" dirty="0" err="1" smtClean="0"/>
              <a:t>st</a:t>
            </a:r>
            <a:endParaRPr lang="en-US" dirty="0" smtClean="0"/>
          </a:p>
          <a:p>
            <a:pPr marL="514350" indent="-514350">
              <a:buFont typeface="+mj-lt"/>
              <a:buAutoNum type="arabicPeriod"/>
            </a:pPr>
            <a:r>
              <a:rPr lang="en-US" dirty="0" err="1" smtClean="0"/>
              <a:t>ni</a:t>
            </a:r>
            <a:endParaRPr lang="en-US" dirty="0" smtClean="0"/>
          </a:p>
          <a:p>
            <a:pPr marL="514350" indent="-514350">
              <a:buFont typeface="+mj-lt"/>
              <a:buAutoNum type="arabicPeriod"/>
            </a:pPr>
            <a:r>
              <a:rPr lang="en-US" dirty="0" err="1" smtClean="0"/>
              <a:t>si</a:t>
            </a:r>
            <a:endParaRPr lang="en-US" dirty="0" smtClean="0"/>
          </a:p>
          <a:p>
            <a:pPr marL="514350" indent="-514350">
              <a:buFont typeface="+mj-lt"/>
              <a:buAutoNum type="arabicPeriod"/>
            </a:pPr>
            <a:r>
              <a:rPr lang="en-US" dirty="0" err="1"/>
              <a:t>a</a:t>
            </a:r>
            <a:r>
              <a:rPr lang="en-US" dirty="0" err="1" smtClean="0"/>
              <a:t>i</a:t>
            </a:r>
            <a:endParaRPr lang="en-US" dirty="0" smtClean="0"/>
          </a:p>
          <a:p>
            <a:pPr marL="514350" indent="-514350">
              <a:buFont typeface="+mj-lt"/>
              <a:buAutoNum type="arabicPeriod"/>
            </a:pPr>
            <a:r>
              <a:rPr lang="en-US" dirty="0"/>
              <a:t>e</a:t>
            </a:r>
            <a:r>
              <a:rPr lang="en-US" dirty="0" smtClean="0"/>
              <a:t>n</a:t>
            </a:r>
          </a:p>
          <a:p>
            <a:pPr marL="514350" indent="-514350">
              <a:buFont typeface="+mj-lt"/>
              <a:buAutoNum type="arabicPeriod"/>
            </a:pPr>
            <a:r>
              <a:rPr lang="en-US" dirty="0"/>
              <a:t>t</a:t>
            </a:r>
            <a:r>
              <a:rPr lang="en-US" dirty="0" smtClean="0"/>
              <a:t>a</a:t>
            </a:r>
          </a:p>
          <a:p>
            <a:pPr marL="514350" indent="-514350">
              <a:buFont typeface="+mj-lt"/>
              <a:buAutoNum type="arabicPeriod"/>
            </a:pPr>
            <a:r>
              <a:rPr lang="en-US" dirty="0" err="1" smtClean="0"/>
              <a:t>os</a:t>
            </a:r>
            <a:endParaRPr lang="en-US" dirty="0" smtClean="0"/>
          </a:p>
          <a:p>
            <a:pPr marL="514350" indent="-514350">
              <a:buFont typeface="+mj-lt"/>
              <a:buAutoNum type="arabicPeriod"/>
            </a:pPr>
            <a:r>
              <a:rPr lang="en-US" dirty="0" err="1" smtClean="0"/>
              <a:t>oa</a:t>
            </a:r>
            <a:endParaRPr lang="en-US" dirty="0" smtClean="0"/>
          </a:p>
          <a:p>
            <a:pPr marL="0" indent="0">
              <a:buNone/>
            </a:pPr>
            <a:r>
              <a:rPr lang="en-US" dirty="0" smtClean="0"/>
              <a:t>(Answers on page 397)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Circle the Letter 2</a:t>
            </a:r>
          </a:p>
          <a:p>
            <a:pPr marL="514350" indent="-514350">
              <a:buFont typeface="+mj-lt"/>
              <a:buAutoNum type="arabicPeriod"/>
            </a:pPr>
            <a:r>
              <a:rPr lang="en-US" dirty="0" err="1"/>
              <a:t>ao</a:t>
            </a:r>
            <a:endParaRPr lang="en-US" dirty="0"/>
          </a:p>
          <a:p>
            <a:pPr marL="514350" indent="-514350">
              <a:buFont typeface="+mj-lt"/>
              <a:buAutoNum type="arabicPeriod"/>
            </a:pPr>
            <a:r>
              <a:rPr lang="en-US" dirty="0"/>
              <a:t>se</a:t>
            </a:r>
          </a:p>
          <a:p>
            <a:pPr marL="514350" indent="-514350">
              <a:buFont typeface="+mj-lt"/>
              <a:buAutoNum type="arabicPeriod"/>
            </a:pPr>
            <a:r>
              <a:rPr lang="en-US" dirty="0" err="1"/>
              <a:t>sm</a:t>
            </a:r>
            <a:endParaRPr lang="en-US" dirty="0"/>
          </a:p>
          <a:p>
            <a:pPr marL="514350" indent="-514350">
              <a:buFont typeface="+mj-lt"/>
              <a:buAutoNum type="arabicPeriod"/>
            </a:pPr>
            <a:r>
              <a:rPr lang="en-US" dirty="0" err="1"/>
              <a:t>ti</a:t>
            </a:r>
            <a:endParaRPr lang="en-US" dirty="0"/>
          </a:p>
          <a:p>
            <a:pPr marL="514350" indent="-514350">
              <a:buFont typeface="+mj-lt"/>
              <a:buAutoNum type="arabicPeriod"/>
            </a:pPr>
            <a:r>
              <a:rPr lang="en-US" dirty="0"/>
              <a:t>mi</a:t>
            </a:r>
          </a:p>
          <a:p>
            <a:pPr marL="514350" indent="-514350">
              <a:buFont typeface="+mj-lt"/>
              <a:buAutoNum type="arabicPeriod"/>
            </a:pPr>
            <a:r>
              <a:rPr lang="en-US" dirty="0" err="1"/>
              <a:t>ei</a:t>
            </a:r>
            <a:endParaRPr lang="en-US" dirty="0"/>
          </a:p>
          <a:p>
            <a:pPr marL="514350" indent="-514350">
              <a:buFont typeface="+mj-lt"/>
              <a:buAutoNum type="arabicPeriod"/>
            </a:pPr>
            <a:r>
              <a:rPr lang="en-US" dirty="0"/>
              <a:t>on</a:t>
            </a:r>
          </a:p>
          <a:p>
            <a:pPr marL="514350" indent="-514350">
              <a:buFont typeface="+mj-lt"/>
              <a:buAutoNum type="arabicPeriod"/>
            </a:pPr>
            <a:r>
              <a:rPr lang="en-US" dirty="0" err="1"/>
              <a:t>oa</a:t>
            </a:r>
            <a:endParaRPr lang="en-US" dirty="0"/>
          </a:p>
          <a:p>
            <a:pPr marL="514350" indent="-514350">
              <a:buFont typeface="+mj-lt"/>
              <a:buAutoNum type="arabicPeriod"/>
            </a:pPr>
            <a:r>
              <a:rPr lang="en-US" dirty="0" err="1"/>
              <a:t>os</a:t>
            </a:r>
            <a:endParaRPr lang="en-US" dirty="0"/>
          </a:p>
          <a:p>
            <a:pPr marL="514350" indent="-514350">
              <a:buFont typeface="+mj-lt"/>
              <a:buAutoNum type="arabicPeriod"/>
            </a:pPr>
            <a:r>
              <a:rPr lang="en-US" dirty="0" err="1" smtClean="0"/>
              <a:t>ea</a:t>
            </a:r>
            <a:endParaRPr lang="en-US" dirty="0" smtClean="0"/>
          </a:p>
          <a:p>
            <a:pPr marL="0" indent="0">
              <a:buNone/>
            </a:pPr>
            <a:r>
              <a:rPr lang="en-US" dirty="0" smtClean="0"/>
              <a:t>(Answers are given in class)</a:t>
            </a:r>
            <a:endParaRPr lang="en-US" dirty="0"/>
          </a:p>
          <a:p>
            <a:pPr marL="0" indent="0">
              <a:buNone/>
            </a:pPr>
            <a:endParaRPr lang="en-US" dirty="0"/>
          </a:p>
        </p:txBody>
      </p:sp>
    </p:spTree>
    <p:extLst>
      <p:ext uri="{BB962C8B-B14F-4D97-AF65-F5344CB8AC3E}">
        <p14:creationId xmlns:p14="http://schemas.microsoft.com/office/powerpoint/2010/main" val="2861783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Calibri" charset="0"/>
                <a:ea typeface="MS PGothic" charset="0"/>
              </a:rPr>
              <a:t>Homework 1:3</a:t>
            </a:r>
          </a:p>
        </p:txBody>
      </p:sp>
      <p:sp>
        <p:nvSpPr>
          <p:cNvPr id="3" name="Content Placeholder 2"/>
          <p:cNvSpPr>
            <a:spLocks noGrp="1"/>
          </p:cNvSpPr>
          <p:nvPr>
            <p:ph idx="1"/>
          </p:nvPr>
        </p:nvSpPr>
        <p:spPr/>
        <p:txBody>
          <a:bodyPr/>
          <a:lstStyle/>
          <a:p>
            <a:r>
              <a:rPr lang="en-US">
                <a:latin typeface="Constantia" charset="0"/>
                <a:ea typeface="MS PGothic" charset="0"/>
              </a:rPr>
              <a:t>Reading Fingerspelling (see p. 10)</a:t>
            </a:r>
          </a:p>
          <a:p>
            <a:pPr lvl="1"/>
            <a:r>
              <a:rPr lang="en-US">
                <a:latin typeface="Constantia" charset="0"/>
                <a:ea typeface="MS PGothic" charset="0"/>
              </a:rPr>
              <a:t>Reading someone’s fingerspelling is not easy. It takes time to develop the skill. Everyone approaches fingerspelling differently. But all agree that it takes practice, practice, and more practice.</a:t>
            </a:r>
          </a:p>
          <a:p>
            <a:pPr lvl="1">
              <a:buFont typeface="Wingdings 2" charset="0"/>
              <a:buNone/>
            </a:pPr>
            <a:endParaRPr lang="en-US">
              <a:latin typeface="Constantia" charset="0"/>
              <a:ea typeface="MS PGothic" charset="0"/>
            </a:endParaRPr>
          </a:p>
          <a:p>
            <a:r>
              <a:rPr lang="en-US">
                <a:latin typeface="Constantia" charset="0"/>
                <a:ea typeface="MS PGothic" charset="0"/>
              </a:rPr>
              <a:t>Here are a few suggestions:</a:t>
            </a:r>
          </a:p>
          <a:p>
            <a:pPr lvl="1"/>
            <a:r>
              <a:rPr lang="en-US">
                <a:latin typeface="Constantia" charset="0"/>
                <a:ea typeface="MS PGothic" charset="0"/>
              </a:rPr>
              <a:t>work on recognizing the shape and the movement of letters and letter combinations</a:t>
            </a:r>
          </a:p>
        </p:txBody>
      </p:sp>
    </p:spTree>
    <p:extLst>
      <p:ext uri="{BB962C8B-B14F-4D97-AF65-F5344CB8AC3E}">
        <p14:creationId xmlns:p14="http://schemas.microsoft.com/office/powerpoint/2010/main" val="3977923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Calibri" charset="0"/>
                <a:ea typeface="MS PGothic" charset="0"/>
              </a:rPr>
              <a:t>Homework 1:3</a:t>
            </a:r>
          </a:p>
        </p:txBody>
      </p:sp>
      <p:sp>
        <p:nvSpPr>
          <p:cNvPr id="3" name="Content Placeholder 2"/>
          <p:cNvSpPr>
            <a:spLocks noGrp="1"/>
          </p:cNvSpPr>
          <p:nvPr>
            <p:ph idx="1"/>
          </p:nvPr>
        </p:nvSpPr>
        <p:spPr/>
        <p:txBody>
          <a:bodyPr/>
          <a:lstStyle/>
          <a:p>
            <a:r>
              <a:rPr lang="en-US">
                <a:latin typeface="Constantia" charset="0"/>
                <a:ea typeface="MS PGothic" charset="0"/>
              </a:rPr>
              <a:t>Here are a few suggestions:</a:t>
            </a:r>
          </a:p>
          <a:p>
            <a:pPr lvl="1"/>
            <a:r>
              <a:rPr lang="en-US">
                <a:latin typeface="Constantia" charset="0"/>
                <a:ea typeface="MS PGothic" charset="0"/>
              </a:rPr>
              <a:t>work on catching the first and last letters of the word and use context (what is being discussed) to help you guess the word spelled.</a:t>
            </a:r>
          </a:p>
          <a:p>
            <a:pPr lvl="1"/>
            <a:r>
              <a:rPr lang="en-US">
                <a:latin typeface="Constantia" charset="0"/>
                <a:ea typeface="MS PGothic" charset="0"/>
              </a:rPr>
              <a:t>don’t be timid. Ask the person to spell the word again and again – until you understand the word. </a:t>
            </a:r>
          </a:p>
          <a:p>
            <a:pPr lvl="1"/>
            <a:endParaRPr lang="en-US">
              <a:latin typeface="Constantia" charset="0"/>
              <a:ea typeface="MS PGothic" charset="0"/>
            </a:endParaRPr>
          </a:p>
          <a:p>
            <a:pPr lvl="1"/>
            <a:endParaRPr lang="en-US">
              <a:latin typeface="Constantia" charset="0"/>
              <a:ea typeface="MS PGothic" charset="0"/>
            </a:endParaRPr>
          </a:p>
        </p:txBody>
      </p:sp>
    </p:spTree>
    <p:extLst>
      <p:ext uri="{BB962C8B-B14F-4D97-AF65-F5344CB8AC3E}">
        <p14:creationId xmlns:p14="http://schemas.microsoft.com/office/powerpoint/2010/main" val="2825060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1:4</a:t>
            </a:r>
            <a:endParaRPr lang="en-US" dirty="0"/>
          </a:p>
        </p:txBody>
      </p:sp>
      <p:sp>
        <p:nvSpPr>
          <p:cNvPr id="3" name="Content Placeholder 2"/>
          <p:cNvSpPr>
            <a:spLocks noGrp="1"/>
          </p:cNvSpPr>
          <p:nvPr>
            <p:ph idx="1"/>
          </p:nvPr>
        </p:nvSpPr>
        <p:spPr/>
        <p:txBody>
          <a:bodyPr/>
          <a:lstStyle/>
          <a:p>
            <a:r>
              <a:rPr lang="en-US" dirty="0" smtClean="0"/>
              <a:t>Andrew Foster</a:t>
            </a:r>
          </a:p>
          <a:p>
            <a:pPr lvl="1"/>
            <a:r>
              <a:rPr lang="en-US" dirty="0" smtClean="0"/>
              <a:t>He spent his life dedicated to improving education for Deaf people. A teacher, pioneer, and missionary, his legacy lives on in the many schools he opened in West Africa. (pages 14-15) </a:t>
            </a:r>
          </a:p>
          <a:p>
            <a:pPr lvl="1"/>
            <a:endParaRPr lang="en-US" dirty="0"/>
          </a:p>
          <a:p>
            <a:pPr lvl="1"/>
            <a:endParaRPr lang="en-US" dirty="0" smtClean="0"/>
          </a:p>
          <a:p>
            <a:pPr lvl="1"/>
            <a:r>
              <a:rPr lang="en-US" dirty="0">
                <a:hlinkClick r:id="rId2"/>
              </a:rPr>
              <a:t>https://www.youtube.com/watch?v=ij3d-</a:t>
            </a:r>
            <a:r>
              <a:rPr lang="en-US" dirty="0" smtClean="0">
                <a:hlinkClick r:id="rId2"/>
              </a:rPr>
              <a:t>GjqTyA</a:t>
            </a:r>
            <a:endParaRPr lang="en-US" dirty="0" smtClean="0"/>
          </a:p>
          <a:p>
            <a:pPr lvl="1"/>
            <a:endParaRPr lang="en-US" dirty="0"/>
          </a:p>
        </p:txBody>
      </p:sp>
    </p:spTree>
    <p:extLst>
      <p:ext uri="{BB962C8B-B14F-4D97-AF65-F5344CB8AC3E}">
        <p14:creationId xmlns:p14="http://schemas.microsoft.com/office/powerpoint/2010/main" val="29418867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normAutofit/>
          </a:bodyPr>
          <a:lstStyle/>
          <a:p>
            <a:pPr eaLnBrk="1" hangingPunct="1"/>
            <a:r>
              <a:rPr lang="en-US" dirty="0" smtClean="0">
                <a:latin typeface="Calibri" charset="0"/>
                <a:ea typeface="ＭＳ Ｐゴシック" charset="0"/>
                <a:cs typeface="ＭＳ Ｐゴシック" charset="0"/>
              </a:rPr>
              <a:t>Review: Pronouns</a:t>
            </a:r>
            <a:endParaRPr lang="en-US" dirty="0">
              <a:latin typeface="Calibri" charset="0"/>
              <a:ea typeface="ＭＳ Ｐゴシック" charset="0"/>
              <a:cs typeface="ＭＳ Ｐゴシック" charset="0"/>
            </a:endParaRPr>
          </a:p>
        </p:txBody>
      </p:sp>
      <p:sp>
        <p:nvSpPr>
          <p:cNvPr id="3" name="Content Placeholder 2"/>
          <p:cNvSpPr>
            <a:spLocks noGrp="1"/>
          </p:cNvSpPr>
          <p:nvPr>
            <p:ph idx="1"/>
          </p:nvPr>
        </p:nvSpPr>
        <p:spPr/>
        <p:txBody>
          <a:bodyPr>
            <a:normAutofit lnSpcReduction="10000"/>
          </a:bodyPr>
          <a:lstStyle/>
          <a:p>
            <a:pPr eaLnBrk="1" hangingPunct="1"/>
            <a:r>
              <a:rPr lang="en-US" sz="3200" dirty="0" smtClean="0">
                <a:latin typeface="Constantia" charset="0"/>
                <a:ea typeface="ＭＳ Ｐゴシック" charset="0"/>
                <a:cs typeface="ＭＳ Ｐゴシック" charset="0"/>
              </a:rPr>
              <a:t>Using </a:t>
            </a:r>
            <a:r>
              <a:rPr lang="en-US" sz="3200" dirty="0">
                <a:latin typeface="Constantia" charset="0"/>
                <a:ea typeface="ＭＳ Ｐゴシック" charset="0"/>
                <a:cs typeface="ＭＳ Ｐゴシック" charset="0"/>
              </a:rPr>
              <a:t>the index finger to point at person(s) or object(s</a:t>
            </a:r>
            <a:r>
              <a:rPr lang="en-US" sz="3200" dirty="0" smtClean="0">
                <a:latin typeface="Constantia" charset="0"/>
                <a:ea typeface="ＭＳ Ｐゴシック" charset="0"/>
                <a:cs typeface="ＭＳ Ｐゴシック" charset="0"/>
              </a:rPr>
              <a:t>). It’s called </a:t>
            </a:r>
            <a:r>
              <a:rPr lang="en-US" sz="3200" b="1" dirty="0" err="1" smtClean="0">
                <a:latin typeface="Constantia" charset="0"/>
                <a:ea typeface="ＭＳ Ｐゴシック" charset="0"/>
                <a:cs typeface="ＭＳ Ｐゴシック" charset="0"/>
              </a:rPr>
              <a:t>Deixis</a:t>
            </a:r>
            <a:r>
              <a:rPr lang="en-US" sz="3200" b="1" dirty="0">
                <a:latin typeface="Constantia" charset="0"/>
                <a:ea typeface="ＭＳ Ｐゴシック" charset="0"/>
                <a:cs typeface="ＭＳ Ｐゴシック" charset="0"/>
              </a:rPr>
              <a:t> </a:t>
            </a:r>
            <a:r>
              <a:rPr lang="en-US" sz="3200" dirty="0" smtClean="0">
                <a:latin typeface="Constantia" charset="0"/>
                <a:ea typeface="ＭＳ Ｐゴシック" charset="0"/>
                <a:cs typeface="ＭＳ Ｐゴシック" charset="0"/>
              </a:rPr>
              <a:t>(Linguistics term for “pointing at”)</a:t>
            </a:r>
            <a:endParaRPr lang="en-US" sz="3200" b="1" u="sng" dirty="0">
              <a:latin typeface="Constantia" charset="0"/>
              <a:ea typeface="ＭＳ Ｐゴシック" charset="0"/>
              <a:cs typeface="ＭＳ Ｐゴシック" charset="0"/>
            </a:endParaRPr>
          </a:p>
          <a:p>
            <a:pPr marL="514350" indent="-514350" eaLnBrk="1" hangingPunct="1">
              <a:buFont typeface="+mj-lt"/>
              <a:buAutoNum type="arabicPeriod"/>
            </a:pPr>
            <a:r>
              <a:rPr lang="en-US" dirty="0">
                <a:latin typeface="Constantia" charset="0"/>
                <a:ea typeface="ＭＳ Ｐゴシック" charset="0"/>
                <a:cs typeface="ＭＳ Ｐゴシック" charset="0"/>
              </a:rPr>
              <a:t>I AM/ME</a:t>
            </a:r>
          </a:p>
          <a:p>
            <a:pPr marL="514350" indent="-514350" eaLnBrk="1" hangingPunct="1">
              <a:buFont typeface="+mj-lt"/>
              <a:buAutoNum type="arabicPeriod"/>
            </a:pPr>
            <a:r>
              <a:rPr lang="en-US" dirty="0">
                <a:latin typeface="Constantia" charset="0"/>
                <a:ea typeface="ＭＳ Ｐゴシック" charset="0"/>
                <a:cs typeface="ＭＳ Ｐゴシック" charset="0"/>
              </a:rPr>
              <a:t>YOU ARE</a:t>
            </a:r>
          </a:p>
          <a:p>
            <a:pPr marL="514350" indent="-514350" eaLnBrk="1" hangingPunct="1">
              <a:buFont typeface="+mj-lt"/>
              <a:buAutoNum type="arabicPeriod"/>
            </a:pPr>
            <a:r>
              <a:rPr lang="en-US" dirty="0">
                <a:latin typeface="Constantia" charset="0"/>
                <a:ea typeface="ＭＳ Ｐゴシック" charset="0"/>
                <a:cs typeface="ＭＳ Ｐゴシック" charset="0"/>
              </a:rPr>
              <a:t>HE, SHE, IT IS</a:t>
            </a:r>
          </a:p>
          <a:p>
            <a:pPr marL="514350" indent="-514350" eaLnBrk="1" hangingPunct="1">
              <a:buFont typeface="+mj-lt"/>
              <a:buAutoNum type="arabicPeriod"/>
            </a:pPr>
            <a:r>
              <a:rPr lang="en-US" dirty="0">
                <a:latin typeface="Constantia" charset="0"/>
                <a:ea typeface="ＭＳ Ｐゴシック" charset="0"/>
                <a:cs typeface="ＭＳ Ｐゴシック" charset="0"/>
              </a:rPr>
              <a:t>WE ARE, US</a:t>
            </a:r>
          </a:p>
          <a:p>
            <a:pPr marL="514350" indent="-514350" eaLnBrk="1" hangingPunct="1">
              <a:buFont typeface="+mj-lt"/>
              <a:buAutoNum type="arabicPeriod"/>
            </a:pPr>
            <a:r>
              <a:rPr lang="en-US" dirty="0">
                <a:latin typeface="Constantia" charset="0"/>
                <a:ea typeface="ＭＳ Ｐゴシック" charset="0"/>
                <a:cs typeface="ＭＳ Ｐゴシック" charset="0"/>
              </a:rPr>
              <a:t>YOU ARE (plural)</a:t>
            </a:r>
          </a:p>
          <a:p>
            <a:pPr marL="514350" indent="-514350" eaLnBrk="1" hangingPunct="1">
              <a:buFont typeface="+mj-lt"/>
              <a:buAutoNum type="arabicPeriod"/>
            </a:pPr>
            <a:r>
              <a:rPr lang="en-US" dirty="0">
                <a:latin typeface="Constantia" charset="0"/>
                <a:ea typeface="ＭＳ Ｐゴシック" charset="0"/>
                <a:cs typeface="ＭＳ Ｐゴシック" charset="0"/>
              </a:rPr>
              <a:t>THEY ARE</a:t>
            </a:r>
          </a:p>
          <a:p>
            <a:pPr lvl="1" eaLnBrk="1" hangingPunct="1"/>
            <a:endParaRPr lang="en-US" dirty="0">
              <a:latin typeface="Constantia" charset="0"/>
              <a:ea typeface="ＭＳ Ｐゴシック" charset="0"/>
            </a:endParaRPr>
          </a:p>
        </p:txBody>
      </p:sp>
    </p:spTree>
    <p:extLst>
      <p:ext uri="{BB962C8B-B14F-4D97-AF65-F5344CB8AC3E}">
        <p14:creationId xmlns:p14="http://schemas.microsoft.com/office/powerpoint/2010/main" val="28463210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fontScale="90000"/>
          </a:bodyPr>
          <a:lstStyle/>
          <a:p>
            <a:r>
              <a:rPr lang="en-US" dirty="0" smtClean="0">
                <a:latin typeface="Calibri" charset="0"/>
                <a:ea typeface="ＭＳ Ｐゴシック" charset="0"/>
                <a:cs typeface="ＭＳ Ｐゴシック" charset="0"/>
              </a:rPr>
              <a:t>Review: Vocabulary </a:t>
            </a:r>
            <a:r>
              <a:rPr lang="en-US" dirty="0">
                <a:latin typeface="Calibri" charset="0"/>
                <a:ea typeface="ＭＳ Ｐゴシック" charset="0"/>
                <a:cs typeface="ＭＳ Ｐゴシック" charset="0"/>
              </a:rPr>
              <a:t>for WH-Word Questions </a:t>
            </a:r>
          </a:p>
        </p:txBody>
      </p:sp>
      <p:sp>
        <p:nvSpPr>
          <p:cNvPr id="44034" name="Content Placeholder 2"/>
          <p:cNvSpPr>
            <a:spLocks noGrp="1"/>
          </p:cNvSpPr>
          <p:nvPr>
            <p:ph idx="1"/>
          </p:nvPr>
        </p:nvSpPr>
        <p:spPr/>
        <p:txBody>
          <a:bodyPr/>
          <a:lstStyle/>
          <a:p>
            <a:pPr marL="514350" indent="-514350">
              <a:buFont typeface="Calibri" charset="0"/>
              <a:buAutoNum type="arabicPeriod"/>
            </a:pPr>
            <a:r>
              <a:rPr lang="en-US">
                <a:latin typeface="Constantia" charset="0"/>
                <a:ea typeface="ＭＳ Ｐゴシック" charset="0"/>
                <a:cs typeface="ＭＳ Ｐゴシック" charset="0"/>
              </a:rPr>
              <a:t>WHO</a:t>
            </a:r>
          </a:p>
          <a:p>
            <a:pPr marL="514350" indent="-514350">
              <a:buFont typeface="Calibri" charset="0"/>
              <a:buAutoNum type="arabicPeriod"/>
            </a:pPr>
            <a:r>
              <a:rPr lang="en-US">
                <a:latin typeface="Constantia" charset="0"/>
                <a:ea typeface="ＭＳ Ｐゴシック" charset="0"/>
                <a:cs typeface="ＭＳ Ｐゴシック" charset="0"/>
              </a:rPr>
              <a:t>WHAT</a:t>
            </a:r>
          </a:p>
          <a:p>
            <a:pPr marL="514350" indent="-514350">
              <a:buFont typeface="Calibri" charset="0"/>
              <a:buAutoNum type="arabicPeriod"/>
            </a:pPr>
            <a:r>
              <a:rPr lang="en-US">
                <a:latin typeface="Constantia" charset="0"/>
                <a:ea typeface="ＭＳ Ｐゴシック" charset="0"/>
                <a:cs typeface="ＭＳ Ｐゴシック" charset="0"/>
              </a:rPr>
              <a:t>WHERE</a:t>
            </a:r>
          </a:p>
          <a:p>
            <a:pPr marL="514350" indent="-514350">
              <a:buFont typeface="Calibri" charset="0"/>
              <a:buAutoNum type="arabicPeriod"/>
            </a:pPr>
            <a:r>
              <a:rPr lang="en-US">
                <a:latin typeface="Constantia" charset="0"/>
                <a:ea typeface="ＭＳ Ｐゴシック" charset="0"/>
                <a:cs typeface="ＭＳ Ｐゴシック" charset="0"/>
              </a:rPr>
              <a:t>WHY</a:t>
            </a:r>
          </a:p>
          <a:p>
            <a:pPr marL="514350" indent="-514350">
              <a:buFont typeface="Calibri" charset="0"/>
              <a:buAutoNum type="arabicPeriod"/>
            </a:pPr>
            <a:r>
              <a:rPr lang="en-US">
                <a:latin typeface="Constantia" charset="0"/>
                <a:ea typeface="ＭＳ Ｐゴシック" charset="0"/>
                <a:cs typeface="ＭＳ Ｐゴシック" charset="0"/>
              </a:rPr>
              <a:t>WHEN</a:t>
            </a:r>
          </a:p>
          <a:p>
            <a:pPr marL="514350" indent="-514350">
              <a:buFont typeface="Calibri" charset="0"/>
              <a:buAutoNum type="arabicPeriod"/>
            </a:pPr>
            <a:r>
              <a:rPr lang="en-US">
                <a:latin typeface="Constantia" charset="0"/>
                <a:ea typeface="ＭＳ Ｐゴシック" charset="0"/>
                <a:cs typeface="ＭＳ Ｐゴシック" charset="0"/>
              </a:rPr>
              <a:t>HOW</a:t>
            </a:r>
          </a:p>
        </p:txBody>
      </p:sp>
    </p:spTree>
    <p:extLst>
      <p:ext uri="{BB962C8B-B14F-4D97-AF65-F5344CB8AC3E}">
        <p14:creationId xmlns:p14="http://schemas.microsoft.com/office/powerpoint/2010/main" val="40273988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4"/>
          <p:cNvSpPr>
            <a:spLocks noGrp="1"/>
          </p:cNvSpPr>
          <p:nvPr>
            <p:ph type="title"/>
          </p:nvPr>
        </p:nvSpPr>
        <p:spPr/>
        <p:txBody>
          <a:bodyPr>
            <a:normAutofit fontScale="90000"/>
          </a:bodyPr>
          <a:lstStyle/>
          <a:p>
            <a:r>
              <a:rPr lang="en-US">
                <a:latin typeface="Calibri" charset="0"/>
                <a:ea typeface="ＭＳ Ｐゴシック" charset="0"/>
                <a:cs typeface="ＭＳ Ｐゴシック" charset="0"/>
              </a:rPr>
              <a:t>Review: Introducing Oneself with Wh-Word Questions</a:t>
            </a:r>
          </a:p>
        </p:txBody>
      </p:sp>
      <p:sp>
        <p:nvSpPr>
          <p:cNvPr id="19458" name="Content Placeholder 5"/>
          <p:cNvSpPr>
            <a:spLocks noGrp="1"/>
          </p:cNvSpPr>
          <p:nvPr>
            <p:ph idx="1"/>
          </p:nvPr>
        </p:nvSpPr>
        <p:spPr/>
        <p:txBody>
          <a:bodyPr>
            <a:normAutofit lnSpcReduction="10000"/>
          </a:bodyPr>
          <a:lstStyle/>
          <a:p>
            <a:pPr>
              <a:defRPr/>
            </a:pPr>
            <a:r>
              <a:rPr lang="en-US" dirty="0">
                <a:latin typeface="Constantia" charset="0"/>
                <a:ea typeface="ＭＳ Ｐゴシック" charset="0"/>
                <a:cs typeface="ＭＳ Ｐゴシック" charset="0"/>
              </a:rPr>
              <a:t>Signer A: Greet, give name, and then ask for name</a:t>
            </a:r>
          </a:p>
          <a:p>
            <a:pPr>
              <a:defRPr/>
            </a:pPr>
            <a:r>
              <a:rPr lang="en-US" dirty="0">
                <a:latin typeface="Constantia" charset="0"/>
                <a:ea typeface="ＭＳ Ｐゴシック" charset="0"/>
                <a:cs typeface="ＭＳ Ｐゴシック" charset="0"/>
              </a:rPr>
              <a:t>Signer B: Give name</a:t>
            </a:r>
          </a:p>
          <a:p>
            <a:pPr>
              <a:defRPr/>
            </a:pPr>
            <a:r>
              <a:rPr lang="en-US" dirty="0">
                <a:latin typeface="Constantia" charset="0"/>
                <a:ea typeface="ＭＳ Ｐゴシック" charset="0"/>
                <a:cs typeface="ＭＳ Ｐゴシック" charset="0"/>
              </a:rPr>
              <a:t>A &amp; B: Express pleasure in </a:t>
            </a:r>
            <a:r>
              <a:rPr lang="en-US" dirty="0" smtClean="0">
                <a:latin typeface="Constantia" charset="0"/>
                <a:ea typeface="ＭＳ Ｐゴシック" charset="0"/>
                <a:cs typeface="ＭＳ Ｐゴシック" charset="0"/>
              </a:rPr>
              <a:t>meeting</a:t>
            </a:r>
          </a:p>
          <a:p>
            <a:pPr marL="0" indent="0">
              <a:buFont typeface="Wingdings 2" charset="0"/>
              <a:buNone/>
              <a:defRPr/>
            </a:pPr>
            <a:endParaRPr lang="en-US" dirty="0" smtClean="0">
              <a:latin typeface="Constantia" charset="0"/>
              <a:ea typeface="ＭＳ Ｐゴシック" charset="0"/>
              <a:cs typeface="ＭＳ Ｐゴシック" charset="0"/>
            </a:endParaRPr>
          </a:p>
          <a:p>
            <a:pPr>
              <a:defRPr/>
            </a:pPr>
            <a:r>
              <a:rPr lang="en-US" dirty="0" smtClean="0">
                <a:latin typeface="Constantia" charset="0"/>
                <a:ea typeface="ＭＳ Ｐゴシック" charset="0"/>
                <a:cs typeface="ＭＳ Ｐゴシック" charset="0"/>
              </a:rPr>
              <a:t>Be sure you :</a:t>
            </a:r>
            <a:endParaRPr lang="en-US" dirty="0">
              <a:latin typeface="Constantia" charset="0"/>
              <a:ea typeface="ＭＳ Ｐゴシック" charset="0"/>
              <a:cs typeface="ＭＳ Ｐゴシック" charset="0"/>
            </a:endParaRPr>
          </a:p>
          <a:p>
            <a:pPr lvl="1">
              <a:defRPr/>
            </a:pPr>
            <a:r>
              <a:rPr lang="en-US" dirty="0" smtClean="0">
                <a:latin typeface="Constantia" charset="0"/>
                <a:ea typeface="ＭＳ Ｐゴシック" charset="0"/>
                <a:cs typeface="ＭＳ Ｐゴシック" charset="0"/>
              </a:rPr>
              <a:t>furrow brows together and lean head forward to indicate a </a:t>
            </a:r>
            <a:r>
              <a:rPr lang="en-US" dirty="0" err="1" smtClean="0">
                <a:latin typeface="Constantia" charset="0"/>
                <a:ea typeface="ＭＳ Ｐゴシック" charset="0"/>
                <a:cs typeface="ＭＳ Ｐゴシック" charset="0"/>
              </a:rPr>
              <a:t>wh</a:t>
            </a:r>
            <a:r>
              <a:rPr lang="en-US" dirty="0" smtClean="0">
                <a:latin typeface="Constantia" charset="0"/>
                <a:ea typeface="ＭＳ Ｐゴシック" charset="0"/>
                <a:cs typeface="ＭＳ Ｐゴシック" charset="0"/>
              </a:rPr>
              <a:t>-word question.</a:t>
            </a:r>
          </a:p>
          <a:p>
            <a:pPr lvl="1">
              <a:defRPr/>
            </a:pPr>
            <a:r>
              <a:rPr lang="en-US" dirty="0">
                <a:latin typeface="Constantia" charset="0"/>
                <a:ea typeface="ＭＳ Ｐゴシック" charset="0"/>
                <a:cs typeface="ＭＳ Ｐゴシック" charset="0"/>
              </a:rPr>
              <a:t>u</a:t>
            </a:r>
            <a:r>
              <a:rPr lang="en-US" dirty="0" smtClean="0">
                <a:latin typeface="Constantia" charset="0"/>
                <a:ea typeface="ＭＳ Ｐゴシック" charset="0"/>
                <a:cs typeface="ＭＳ Ｐゴシック" charset="0"/>
              </a:rPr>
              <a:t>se correct hand position to spell name</a:t>
            </a:r>
          </a:p>
          <a:p>
            <a:pPr lvl="1">
              <a:defRPr/>
            </a:pPr>
            <a:r>
              <a:rPr lang="en-US" dirty="0" smtClean="0">
                <a:latin typeface="Constantia" charset="0"/>
                <a:ea typeface="ＭＳ Ｐゴシック" charset="0"/>
                <a:cs typeface="ＭＳ Ｐゴシック" charset="0"/>
              </a:rPr>
              <a:t>use correct orientation for the sign phrase NICE TO MEET YOU</a:t>
            </a:r>
            <a:endParaRPr lang="en-US" dirty="0">
              <a:latin typeface="Constantia" charset="0"/>
              <a:ea typeface="ＭＳ Ｐゴシック" charset="0"/>
              <a:cs typeface="ＭＳ Ｐゴシック" charset="0"/>
            </a:endParaRPr>
          </a:p>
        </p:txBody>
      </p:sp>
    </p:spTree>
    <p:extLst>
      <p:ext uri="{BB962C8B-B14F-4D97-AF65-F5344CB8AC3E}">
        <p14:creationId xmlns:p14="http://schemas.microsoft.com/office/powerpoint/2010/main" val="4565143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04850"/>
            <a:ext cx="8229600" cy="512763"/>
          </a:xfrm>
        </p:spPr>
        <p:txBody>
          <a:bodyPr>
            <a:normAutofit fontScale="90000"/>
          </a:bodyPr>
          <a:lstStyle/>
          <a:p>
            <a:r>
              <a:rPr lang="en-US" dirty="0" smtClean="0">
                <a:latin typeface="Calibri" charset="0"/>
                <a:ea typeface="ＭＳ Ｐゴシック" charset="0"/>
                <a:cs typeface="ＭＳ Ｐゴシック" charset="0"/>
              </a:rPr>
              <a:t>ASL </a:t>
            </a:r>
            <a:r>
              <a:rPr lang="en-US" dirty="0">
                <a:latin typeface="Calibri" charset="0"/>
                <a:ea typeface="ＭＳ Ｐゴシック" charset="0"/>
                <a:cs typeface="ＭＳ Ｐゴシック" charset="0"/>
              </a:rPr>
              <a:t>Signs</a:t>
            </a:r>
          </a:p>
        </p:txBody>
      </p:sp>
      <p:sp>
        <p:nvSpPr>
          <p:cNvPr id="17410" name="Content Placeholder 2"/>
          <p:cNvSpPr>
            <a:spLocks noGrp="1"/>
          </p:cNvSpPr>
          <p:nvPr>
            <p:ph sz="half" idx="1"/>
          </p:nvPr>
        </p:nvSpPr>
        <p:spPr>
          <a:xfrm>
            <a:off x="457200" y="1400175"/>
            <a:ext cx="4038600" cy="4954588"/>
          </a:xfrm>
        </p:spPr>
        <p:txBody>
          <a:bodyPr/>
          <a:lstStyle/>
          <a:p>
            <a:pPr marL="514350" indent="-514350">
              <a:buFont typeface="+mj-lt"/>
              <a:buAutoNum type="arabicPeriod"/>
              <a:defRPr/>
            </a:pPr>
            <a:r>
              <a:rPr lang="en-US" dirty="0" smtClean="0">
                <a:latin typeface="Constantia" charset="0"/>
                <a:ea typeface="ＭＳ Ｐゴシック" charset="0"/>
                <a:cs typeface="ＭＳ Ｐゴシック" charset="0"/>
              </a:rPr>
              <a:t>SAME-AS</a:t>
            </a:r>
            <a:endParaRPr lang="en-US" dirty="0">
              <a:latin typeface="Constantia" charset="0"/>
              <a:ea typeface="ＭＳ Ｐゴシック" charset="0"/>
              <a:cs typeface="ＭＳ Ｐゴシック" charset="0"/>
            </a:endParaRPr>
          </a:p>
          <a:p>
            <a:pPr marL="514350" indent="-514350">
              <a:buFont typeface="+mj-lt"/>
              <a:buAutoNum type="arabicPeriod"/>
              <a:defRPr/>
            </a:pPr>
            <a:r>
              <a:rPr lang="en-US" dirty="0" smtClean="0">
                <a:latin typeface="Constantia" charset="0"/>
                <a:ea typeface="ＭＳ Ｐゴシック" charset="0"/>
                <a:cs typeface="ＭＳ Ｐゴシック" charset="0"/>
              </a:rPr>
              <a:t>DIFFERENT</a:t>
            </a:r>
            <a:endParaRPr lang="en-US" dirty="0">
              <a:latin typeface="Constantia" charset="0"/>
              <a:ea typeface="ＭＳ Ｐゴシック" charset="0"/>
              <a:cs typeface="ＭＳ Ｐゴシック" charset="0"/>
            </a:endParaRPr>
          </a:p>
          <a:p>
            <a:pPr marL="514350" indent="-514350">
              <a:buFont typeface="+mj-lt"/>
              <a:buAutoNum type="arabicPeriod"/>
              <a:defRPr/>
            </a:pPr>
            <a:r>
              <a:rPr lang="en-US" dirty="0" smtClean="0">
                <a:latin typeface="Constantia" charset="0"/>
                <a:ea typeface="ＭＳ Ｐゴシック" charset="0"/>
                <a:cs typeface="ＭＳ Ｐゴシック" charset="0"/>
              </a:rPr>
              <a:t>SHAPE</a:t>
            </a:r>
            <a:endParaRPr lang="en-US" dirty="0">
              <a:latin typeface="Constantia" charset="0"/>
              <a:ea typeface="ＭＳ Ｐゴシック" charset="0"/>
              <a:cs typeface="ＭＳ Ｐゴシック" charset="0"/>
            </a:endParaRPr>
          </a:p>
          <a:p>
            <a:pPr marL="514350" indent="-514350">
              <a:buFont typeface="+mj-lt"/>
              <a:buAutoNum type="arabicPeriod"/>
              <a:defRPr/>
            </a:pPr>
            <a:r>
              <a:rPr lang="en-US" dirty="0" smtClean="0">
                <a:latin typeface="Constantia" charset="0"/>
                <a:ea typeface="ＭＳ Ｐゴシック" charset="0"/>
                <a:cs typeface="ＭＳ Ｐゴシック" charset="0"/>
              </a:rPr>
              <a:t>LETTER</a:t>
            </a:r>
            <a:endParaRPr lang="en-US" dirty="0">
              <a:latin typeface="Constantia" charset="0"/>
              <a:ea typeface="ＭＳ Ｐゴシック" charset="0"/>
              <a:cs typeface="ＭＳ Ｐゴシック" charset="0"/>
            </a:endParaRPr>
          </a:p>
          <a:p>
            <a:pPr marL="514350" indent="-514350">
              <a:buFont typeface="+mj-lt"/>
              <a:buAutoNum type="arabicPeriod"/>
              <a:defRPr/>
            </a:pPr>
            <a:r>
              <a:rPr lang="en-US" dirty="0" smtClean="0">
                <a:latin typeface="Constantia" charset="0"/>
                <a:ea typeface="ＭＳ Ｐゴシック" charset="0"/>
                <a:cs typeface="ＭＳ Ｐゴシック" charset="0"/>
              </a:rPr>
              <a:t>NUMBER</a:t>
            </a:r>
          </a:p>
          <a:p>
            <a:pPr marL="514350" indent="-514350">
              <a:buFont typeface="+mj-lt"/>
              <a:buAutoNum type="arabicPeriod"/>
              <a:defRPr/>
            </a:pPr>
            <a:r>
              <a:rPr lang="en-US" dirty="0" smtClean="0">
                <a:latin typeface="Constantia" charset="0"/>
                <a:ea typeface="ＭＳ Ｐゴシック" charset="0"/>
                <a:cs typeface="ＭＳ Ｐゴシック" charset="0"/>
              </a:rPr>
              <a:t>AGAIN</a:t>
            </a:r>
          </a:p>
          <a:p>
            <a:pPr marL="514350" indent="-514350">
              <a:buFont typeface="+mj-lt"/>
              <a:buAutoNum type="arabicPeriod"/>
              <a:defRPr/>
            </a:pPr>
            <a:r>
              <a:rPr lang="en-US" dirty="0" smtClean="0">
                <a:latin typeface="Constantia" charset="0"/>
                <a:ea typeface="ＭＳ Ｐゴシック" charset="0"/>
                <a:cs typeface="ＭＳ Ｐゴシック" charset="0"/>
              </a:rPr>
              <a:t>HOMEWORK</a:t>
            </a:r>
          </a:p>
          <a:p>
            <a:pPr marL="514350" indent="-514350">
              <a:buFont typeface="+mj-lt"/>
              <a:buAutoNum type="arabicPeriod"/>
              <a:defRPr/>
            </a:pPr>
            <a:r>
              <a:rPr lang="en-US" dirty="0" smtClean="0">
                <a:latin typeface="Constantia" charset="0"/>
                <a:ea typeface="ＭＳ Ｐゴシック" charset="0"/>
                <a:cs typeface="ＭＳ Ｐゴシック" charset="0"/>
              </a:rPr>
              <a:t>MEANING</a:t>
            </a:r>
          </a:p>
          <a:p>
            <a:pPr marL="514350" indent="-514350">
              <a:buFont typeface="+mj-lt"/>
              <a:buAutoNum type="arabicPeriod"/>
              <a:defRPr/>
            </a:pPr>
            <a:r>
              <a:rPr lang="en-US" dirty="0" smtClean="0">
                <a:latin typeface="Constantia" charset="0"/>
                <a:ea typeface="ＭＳ Ｐゴシック" charset="0"/>
                <a:cs typeface="ＭＳ Ｐゴシック" charset="0"/>
              </a:rPr>
              <a:t>ERROR</a:t>
            </a:r>
          </a:p>
          <a:p>
            <a:pPr marL="0" indent="0">
              <a:buFont typeface="Wingdings 2" charset="0"/>
              <a:buNone/>
              <a:defRPr/>
            </a:pPr>
            <a:endParaRPr lang="en-US" dirty="0" smtClean="0">
              <a:latin typeface="Constantia" charset="0"/>
              <a:ea typeface="ＭＳ Ｐゴシック" charset="0"/>
              <a:cs typeface="ＭＳ Ｐゴシック" charset="0"/>
            </a:endParaRPr>
          </a:p>
        </p:txBody>
      </p:sp>
      <p:sp>
        <p:nvSpPr>
          <p:cNvPr id="20483" name="Content Placeholder 3"/>
          <p:cNvSpPr>
            <a:spLocks noGrp="1"/>
          </p:cNvSpPr>
          <p:nvPr>
            <p:ph sz="half" idx="2"/>
          </p:nvPr>
        </p:nvSpPr>
        <p:spPr>
          <a:xfrm>
            <a:off x="4648200" y="933450"/>
            <a:ext cx="4038600" cy="5421313"/>
          </a:xfrm>
        </p:spPr>
        <p:txBody>
          <a:bodyPr/>
          <a:lstStyle/>
          <a:p>
            <a:pPr marL="514350" indent="-514350">
              <a:buFont typeface="Calibri" charset="0"/>
              <a:buAutoNum type="arabicPeriod"/>
            </a:pPr>
            <a:r>
              <a:rPr lang="en-US">
                <a:latin typeface="Constantia" charset="0"/>
                <a:ea typeface="ＭＳ Ｐゴシック" charset="0"/>
                <a:cs typeface="ＭＳ Ｐゴシック" charset="0"/>
              </a:rPr>
              <a:t>REMEMBER</a:t>
            </a:r>
          </a:p>
          <a:p>
            <a:pPr marL="514350" indent="-514350">
              <a:buFont typeface="Calibri" charset="0"/>
              <a:buAutoNum type="arabicPeriod"/>
            </a:pPr>
            <a:r>
              <a:rPr lang="en-US">
                <a:latin typeface="Constantia" charset="0"/>
                <a:ea typeface="ＭＳ Ｐゴシック" charset="0"/>
                <a:cs typeface="ＭＳ Ｐゴシック" charset="0"/>
              </a:rPr>
              <a:t>FORGOT</a:t>
            </a:r>
          </a:p>
          <a:p>
            <a:pPr marL="514350" indent="-514350">
              <a:buFont typeface="Calibri" charset="0"/>
              <a:buAutoNum type="arabicPeriod"/>
            </a:pPr>
            <a:r>
              <a:rPr lang="en-US">
                <a:latin typeface="Constantia" charset="0"/>
                <a:ea typeface="ＭＳ Ｐゴシック" charset="0"/>
                <a:cs typeface="ＭＳ Ｐゴシック" charset="0"/>
              </a:rPr>
              <a:t>NICE TO MEET YOU</a:t>
            </a:r>
          </a:p>
          <a:p>
            <a:pPr marL="514350" indent="-514350">
              <a:buFont typeface="Calibri" charset="0"/>
              <a:buAutoNum type="arabicPeriod"/>
            </a:pPr>
            <a:r>
              <a:rPr lang="en-US">
                <a:latin typeface="Constantia" charset="0"/>
                <a:ea typeface="ＭＳ Ｐゴシック" charset="0"/>
                <a:cs typeface="ＭＳ Ｐゴシック" charset="0"/>
              </a:rPr>
              <a:t>FINGERSPELLING</a:t>
            </a:r>
          </a:p>
          <a:p>
            <a:pPr marL="514350" indent="-514350">
              <a:buFont typeface="Calibri" charset="0"/>
              <a:buAutoNum type="arabicPeriod"/>
            </a:pPr>
            <a:r>
              <a:rPr lang="en-US">
                <a:latin typeface="Constantia" charset="0"/>
                <a:ea typeface="ＭＳ Ｐゴシック" charset="0"/>
                <a:cs typeface="ＭＳ Ｐゴシック" charset="0"/>
              </a:rPr>
              <a:t>COPY-ME</a:t>
            </a:r>
          </a:p>
        </p:txBody>
      </p:sp>
    </p:spTree>
    <p:extLst>
      <p:ext uri="{BB962C8B-B14F-4D97-AF65-F5344CB8AC3E}">
        <p14:creationId xmlns:p14="http://schemas.microsoft.com/office/powerpoint/2010/main" val="40238558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Homework 1.5 (</a:t>
            </a:r>
            <a:r>
              <a:rPr lang="en-US" dirty="0" err="1" smtClean="0"/>
              <a:t>pg</a:t>
            </a:r>
            <a:r>
              <a:rPr lang="en-US" dirty="0" smtClean="0"/>
              <a:t> 18)</a:t>
            </a:r>
            <a:endParaRPr lang="en-US" dirty="0"/>
          </a:p>
        </p:txBody>
      </p:sp>
      <p:sp>
        <p:nvSpPr>
          <p:cNvPr id="6" name="Content Placeholder 5"/>
          <p:cNvSpPr>
            <a:spLocks noGrp="1"/>
          </p:cNvSpPr>
          <p:nvPr>
            <p:ph idx="1"/>
          </p:nvPr>
        </p:nvSpPr>
        <p:spPr/>
        <p:txBody>
          <a:bodyPr/>
          <a:lstStyle/>
          <a:p>
            <a:r>
              <a:rPr lang="en-US" dirty="0" smtClean="0"/>
              <a:t>Answers are on page 398</a:t>
            </a:r>
            <a:endParaRPr lang="en-US" dirty="0"/>
          </a:p>
        </p:txBody>
      </p:sp>
    </p:spTree>
    <p:extLst>
      <p:ext uri="{BB962C8B-B14F-4D97-AF65-F5344CB8AC3E}">
        <p14:creationId xmlns:p14="http://schemas.microsoft.com/office/powerpoint/2010/main" val="25571981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56225"/>
          </a:xfrm>
        </p:spPr>
        <p:txBody>
          <a:bodyPr>
            <a:normAutofit fontScale="90000"/>
          </a:bodyPr>
          <a:lstStyle/>
          <a:p>
            <a:r>
              <a:rPr lang="en-US" dirty="0" smtClean="0"/>
              <a:t>Agenda:</a:t>
            </a:r>
            <a:endParaRPr lang="en-US" dirty="0"/>
          </a:p>
        </p:txBody>
      </p:sp>
      <p:sp>
        <p:nvSpPr>
          <p:cNvPr id="3" name="Content Placeholder 2"/>
          <p:cNvSpPr>
            <a:spLocks noGrp="1"/>
          </p:cNvSpPr>
          <p:nvPr>
            <p:ph idx="1"/>
          </p:nvPr>
        </p:nvSpPr>
        <p:spPr>
          <a:xfrm>
            <a:off x="457200" y="1160313"/>
            <a:ext cx="8229600" cy="5164287"/>
          </a:xfrm>
        </p:spPr>
        <p:txBody>
          <a:bodyPr>
            <a:normAutofit fontScale="85000" lnSpcReduction="20000"/>
          </a:bodyPr>
          <a:lstStyle/>
          <a:p>
            <a:pPr marL="514350" indent="-514350"/>
            <a:r>
              <a:rPr lang="en-US" sz="2400" dirty="0" smtClean="0"/>
              <a:t>Today:</a:t>
            </a:r>
          </a:p>
          <a:p>
            <a:pPr marL="880110" lvl="1" indent="-514350"/>
            <a:r>
              <a:rPr lang="en-US" dirty="0" smtClean="0"/>
              <a:t>SN Unit 1</a:t>
            </a:r>
          </a:p>
          <a:p>
            <a:pPr marL="880110" lvl="1" indent="-514350"/>
            <a:r>
              <a:rPr lang="en-US" dirty="0" smtClean="0"/>
              <a:t>SN Unit 1 Homework Assignment 1::1 due (pp. 4-5)</a:t>
            </a:r>
          </a:p>
          <a:p>
            <a:pPr marL="880110" lvl="1" indent="-514350"/>
            <a:r>
              <a:rPr lang="en-US" dirty="0" smtClean="0"/>
              <a:t>Signing Lunch at HUB, near Starbucks (12:45 – 1:30 pm)</a:t>
            </a:r>
          </a:p>
          <a:p>
            <a:pPr marL="1154430" lvl="2" indent="-514350"/>
            <a:r>
              <a:rPr lang="en-US" dirty="0" smtClean="0"/>
              <a:t>We will meet other ASL students and teachers from different sections</a:t>
            </a:r>
          </a:p>
          <a:p>
            <a:pPr marL="1154430" lvl="2" indent="-514350"/>
            <a:r>
              <a:rPr lang="en-US" dirty="0"/>
              <a:t>Remember to turn off voice</a:t>
            </a:r>
            <a:r>
              <a:rPr lang="en-US" dirty="0" smtClean="0"/>
              <a:t>!</a:t>
            </a:r>
          </a:p>
          <a:p>
            <a:pPr marL="365760" lvl="1" indent="0">
              <a:buNone/>
            </a:pPr>
            <a:endParaRPr lang="en-US" dirty="0" smtClean="0"/>
          </a:p>
          <a:p>
            <a:pPr marL="514350" indent="-514350"/>
            <a:r>
              <a:rPr lang="en-US" dirty="0" smtClean="0"/>
              <a:t>Thursday:</a:t>
            </a:r>
          </a:p>
          <a:p>
            <a:pPr marL="880110" lvl="1" indent="-514350"/>
            <a:r>
              <a:rPr lang="en-US" dirty="0" smtClean="0"/>
              <a:t>SN Unit 1</a:t>
            </a:r>
          </a:p>
          <a:p>
            <a:pPr marL="880110" lvl="1" indent="-514350"/>
            <a:r>
              <a:rPr lang="en-US" dirty="0" smtClean="0"/>
              <a:t>Watch video of “Intro to Deaf Community” and “Deaf President Now”.</a:t>
            </a:r>
          </a:p>
          <a:p>
            <a:pPr marL="880110" lvl="1" indent="-514350"/>
            <a:r>
              <a:rPr lang="en-US" dirty="0" smtClean="0"/>
              <a:t>Sample Video Assignment due (see Canvas for information on this assignment)</a:t>
            </a:r>
          </a:p>
          <a:p>
            <a:pPr marL="365760" lvl="1" indent="0">
              <a:buNone/>
            </a:pPr>
            <a:endParaRPr lang="en-US" dirty="0" smtClean="0"/>
          </a:p>
          <a:p>
            <a:pPr marL="514350" indent="-514350"/>
            <a:r>
              <a:rPr lang="en-US" dirty="0" smtClean="0"/>
              <a:t>Monday, June 25</a:t>
            </a:r>
            <a:r>
              <a:rPr lang="en-US" baseline="30000" dirty="0" smtClean="0"/>
              <a:t>th</a:t>
            </a:r>
            <a:endParaRPr lang="en-US" dirty="0" smtClean="0"/>
          </a:p>
          <a:p>
            <a:pPr marL="880110" lvl="1" indent="-514350"/>
            <a:r>
              <a:rPr lang="en-US" dirty="0"/>
              <a:t>Quiz #1 (ASL Facts &amp; History, Unit 1 and Syllabus</a:t>
            </a:r>
            <a:r>
              <a:rPr lang="en-US" dirty="0" smtClean="0"/>
              <a:t>)</a:t>
            </a:r>
          </a:p>
          <a:p>
            <a:pPr marL="880110" lvl="1" indent="-514350"/>
            <a:r>
              <a:rPr lang="en-US" dirty="0" smtClean="0"/>
              <a:t>SN Unit 2</a:t>
            </a:r>
          </a:p>
          <a:p>
            <a:pPr marL="365760" lvl="1" indent="0">
              <a:buNone/>
            </a:pPr>
            <a:endParaRPr lang="en-US" dirty="0" smtClean="0"/>
          </a:p>
          <a:p>
            <a:pPr marL="880110" lvl="1" indent="-514350">
              <a:buNone/>
            </a:pPr>
            <a:endParaRPr lang="en-US" dirty="0" smtClean="0"/>
          </a:p>
          <a:p>
            <a:pPr marL="514350" indent="-514350"/>
            <a:endParaRPr lang="en-US" dirty="0" smtClean="0"/>
          </a:p>
          <a:p>
            <a:pPr marL="1154430" lvl="2" indent="-514350"/>
            <a:endParaRPr lang="en-US" dirty="0" smtClean="0"/>
          </a:p>
          <a:p>
            <a:pPr marL="880110" lvl="1" indent="-514350"/>
            <a:endParaRPr lang="en-US" dirty="0" smtClean="0"/>
          </a:p>
          <a:p>
            <a:pPr marL="514350" indent="-514350">
              <a:buNone/>
            </a:pPr>
            <a:endParaRPr lang="en-US" dirty="0" smtClean="0"/>
          </a:p>
          <a:p>
            <a:pPr marL="880110" lvl="1" indent="-514350"/>
            <a:endParaRPr lang="en-US" dirty="0" smtClean="0"/>
          </a:p>
          <a:p>
            <a:pPr marL="514350" indent="-514350"/>
            <a:endParaRPr lang="en-US" dirty="0" smtClean="0"/>
          </a:p>
          <a:p>
            <a:pPr marL="880110" lvl="1" indent="-514350"/>
            <a:endParaRPr lang="en-US" dirty="0" smtClean="0"/>
          </a:p>
          <a:p>
            <a:pPr marL="880110" lvl="1" indent="-514350"/>
            <a:endParaRPr lang="en-US" dirty="0" smtClean="0"/>
          </a:p>
          <a:p>
            <a:pPr marL="514350" indent="-514350">
              <a:buNone/>
            </a:pPr>
            <a:endParaRPr lang="en-US" dirty="0" smtClean="0"/>
          </a:p>
          <a:p>
            <a:pPr marL="514350" indent="-514350">
              <a:buNone/>
            </a:pPr>
            <a:endParaRPr lang="en-US" dirty="0" smtClean="0"/>
          </a:p>
          <a:p>
            <a:pPr marL="514350" indent="-514350">
              <a:buNone/>
            </a:pPr>
            <a:endParaRPr lang="en-US" dirty="0" smtClean="0"/>
          </a:p>
        </p:txBody>
      </p:sp>
    </p:spTree>
    <p:extLst>
      <p:ext uri="{BB962C8B-B14F-4D97-AF65-F5344CB8AC3E}">
        <p14:creationId xmlns:p14="http://schemas.microsoft.com/office/powerpoint/2010/main" val="36266793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Homework 1.5 (p. 20)</a:t>
            </a:r>
            <a:endParaRPr lang="en-US" dirty="0"/>
          </a:p>
        </p:txBody>
      </p:sp>
      <p:sp>
        <p:nvSpPr>
          <p:cNvPr id="6" name="Content Placeholder 5"/>
          <p:cNvSpPr>
            <a:spLocks noGrp="1"/>
          </p:cNvSpPr>
          <p:nvPr>
            <p:ph idx="1"/>
          </p:nvPr>
        </p:nvSpPr>
        <p:spPr/>
        <p:txBody>
          <a:bodyPr/>
          <a:lstStyle/>
          <a:p>
            <a:r>
              <a:rPr lang="en-US" dirty="0" smtClean="0"/>
              <a:t>List your classmates names in your book (see p. 20)</a:t>
            </a:r>
            <a:endParaRPr lang="en-US" dirty="0"/>
          </a:p>
        </p:txBody>
      </p:sp>
    </p:spTree>
    <p:extLst>
      <p:ext uri="{BB962C8B-B14F-4D97-AF65-F5344CB8AC3E}">
        <p14:creationId xmlns:p14="http://schemas.microsoft.com/office/powerpoint/2010/main" val="33179239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a:latin typeface="Calibri" charset="0"/>
                <a:ea typeface="MS PGothic" charset="0"/>
              </a:rPr>
              <a:t>Classroom Exercise</a:t>
            </a:r>
          </a:p>
        </p:txBody>
      </p:sp>
      <p:sp>
        <p:nvSpPr>
          <p:cNvPr id="48130" name="Content Placeholder 2"/>
          <p:cNvSpPr>
            <a:spLocks noGrp="1"/>
          </p:cNvSpPr>
          <p:nvPr>
            <p:ph idx="1"/>
          </p:nvPr>
        </p:nvSpPr>
        <p:spPr/>
        <p:txBody>
          <a:bodyPr/>
          <a:lstStyle/>
          <a:p>
            <a:pPr marL="0" indent="0" eaLnBrk="1" hangingPunct="1">
              <a:buFont typeface="Wingdings 2" charset="0"/>
              <a:buNone/>
            </a:pPr>
            <a:r>
              <a:rPr lang="en-US">
                <a:latin typeface="Constantia" charset="0"/>
                <a:ea typeface="MS PGothic" charset="0"/>
              </a:rPr>
              <a:t>(Not in SN workbook)</a:t>
            </a:r>
          </a:p>
          <a:p>
            <a:pPr marL="0" indent="0" eaLnBrk="1" hangingPunct="1"/>
            <a:r>
              <a:rPr lang="en-US" i="1">
                <a:latin typeface="Constantia" charset="0"/>
                <a:ea typeface="MS PGothic" charset="0"/>
              </a:rPr>
              <a:t>Eye contact. </a:t>
            </a:r>
            <a:r>
              <a:rPr lang="en-US">
                <a:latin typeface="Constantia" charset="0"/>
                <a:ea typeface="MS PGothic" charset="0"/>
              </a:rPr>
              <a:t>What similarity do you see in the signs eye contact, look at me, and no eye contact? What do you think it means?</a:t>
            </a:r>
          </a:p>
          <a:p>
            <a:pPr marL="0" indent="0" eaLnBrk="1" hangingPunct="1"/>
            <a:endParaRPr lang="en-US">
              <a:latin typeface="Constantia" charset="0"/>
              <a:ea typeface="MS PGothic" charset="0"/>
            </a:endParaRPr>
          </a:p>
          <a:p>
            <a:pPr marL="0" indent="0" eaLnBrk="1" hangingPunct="1"/>
            <a:r>
              <a:rPr lang="en-US" i="1">
                <a:latin typeface="Constantia" charset="0"/>
                <a:ea typeface="MS PGothic" charset="0"/>
              </a:rPr>
              <a:t>Hold on</a:t>
            </a:r>
            <a:r>
              <a:rPr lang="en-US">
                <a:latin typeface="Constantia" charset="0"/>
                <a:ea typeface="MS PGothic" charset="0"/>
              </a:rPr>
              <a:t>. Practice using the </a:t>
            </a:r>
            <a:r>
              <a:rPr lang="en-US" i="1">
                <a:latin typeface="Constantia" charset="0"/>
                <a:ea typeface="MS PGothic" charset="0"/>
              </a:rPr>
              <a:t>hold on </a:t>
            </a:r>
            <a:r>
              <a:rPr lang="en-US">
                <a:latin typeface="Constantia" charset="0"/>
                <a:ea typeface="MS PGothic" charset="0"/>
              </a:rPr>
              <a:t>sign with your teacher or a classmate. What is a polite way of signing </a:t>
            </a:r>
            <a:r>
              <a:rPr lang="en-US" i="1">
                <a:latin typeface="Constantia" charset="0"/>
                <a:ea typeface="MS PGothic" charset="0"/>
              </a:rPr>
              <a:t>hold on</a:t>
            </a:r>
            <a:r>
              <a:rPr lang="en-US">
                <a:latin typeface="Constantia" charset="0"/>
                <a:ea typeface="MS PGothic" charset="0"/>
              </a:rPr>
              <a:t>? What about a rude or impolite way?</a:t>
            </a:r>
          </a:p>
        </p:txBody>
      </p:sp>
    </p:spTree>
    <p:extLst>
      <p:ext uri="{BB962C8B-B14F-4D97-AF65-F5344CB8AC3E}">
        <p14:creationId xmlns:p14="http://schemas.microsoft.com/office/powerpoint/2010/main" val="12046140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1:6 (pg. 22)</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Circle the Number (Answers are on page 398)</a:t>
            </a:r>
          </a:p>
          <a:p>
            <a:pPr marL="0" indent="0">
              <a:buNone/>
            </a:pPr>
            <a:endParaRPr lang="en-US" dirty="0" smtClean="0"/>
          </a:p>
          <a:p>
            <a:r>
              <a:rPr lang="en-US" dirty="0" smtClean="0"/>
              <a:t>Write the Number (Answers are given in class)</a:t>
            </a:r>
          </a:p>
          <a:p>
            <a:pPr marL="850392" lvl="1" indent="-457200">
              <a:buFont typeface="+mj-lt"/>
              <a:buAutoNum type="arabicPeriod"/>
            </a:pPr>
            <a:r>
              <a:rPr lang="en-US" dirty="0" smtClean="0"/>
              <a:t>3</a:t>
            </a:r>
          </a:p>
          <a:p>
            <a:pPr marL="850392" lvl="1" indent="-457200">
              <a:buFont typeface="+mj-lt"/>
              <a:buAutoNum type="arabicPeriod"/>
            </a:pPr>
            <a:r>
              <a:rPr lang="en-US" dirty="0" smtClean="0"/>
              <a:t>5</a:t>
            </a:r>
          </a:p>
          <a:p>
            <a:pPr marL="850392" lvl="1" indent="-457200">
              <a:buFont typeface="+mj-lt"/>
              <a:buAutoNum type="arabicPeriod"/>
            </a:pPr>
            <a:r>
              <a:rPr lang="en-US" dirty="0" smtClean="0"/>
              <a:t>11</a:t>
            </a:r>
          </a:p>
          <a:p>
            <a:pPr marL="850392" lvl="1" indent="-457200">
              <a:buFont typeface="+mj-lt"/>
              <a:buAutoNum type="arabicPeriod"/>
            </a:pPr>
            <a:r>
              <a:rPr lang="en-US" dirty="0" smtClean="0"/>
              <a:t>2</a:t>
            </a:r>
          </a:p>
          <a:p>
            <a:pPr marL="850392" lvl="1" indent="-457200">
              <a:buFont typeface="+mj-lt"/>
              <a:buAutoNum type="arabicPeriod"/>
            </a:pPr>
            <a:r>
              <a:rPr lang="en-US" dirty="0" smtClean="0"/>
              <a:t>14</a:t>
            </a:r>
          </a:p>
          <a:p>
            <a:pPr marL="850392" lvl="1" indent="-457200">
              <a:buFont typeface="+mj-lt"/>
              <a:buAutoNum type="arabicPeriod"/>
            </a:pPr>
            <a:r>
              <a:rPr lang="en-US" dirty="0" smtClean="0"/>
              <a:t>8</a:t>
            </a:r>
          </a:p>
          <a:p>
            <a:pPr marL="850392" lvl="1" indent="-457200">
              <a:buFont typeface="+mj-lt"/>
              <a:buAutoNum type="arabicPeriod"/>
            </a:pPr>
            <a:r>
              <a:rPr lang="en-US" dirty="0" smtClean="0"/>
              <a:t>9</a:t>
            </a:r>
          </a:p>
          <a:p>
            <a:pPr marL="850392" lvl="1" indent="-457200">
              <a:buFont typeface="+mj-lt"/>
              <a:buAutoNum type="arabicPeriod"/>
            </a:pPr>
            <a:r>
              <a:rPr lang="en-US" dirty="0" smtClean="0"/>
              <a:t>12</a:t>
            </a:r>
          </a:p>
          <a:p>
            <a:pPr marL="850392" lvl="1" indent="-457200">
              <a:buFont typeface="+mj-lt"/>
              <a:buAutoNum type="arabicPeriod"/>
            </a:pPr>
            <a:r>
              <a:rPr lang="en-US" dirty="0" smtClean="0"/>
              <a:t>6</a:t>
            </a:r>
          </a:p>
          <a:p>
            <a:pPr marL="850392" lvl="1" indent="-457200">
              <a:buFont typeface="+mj-lt"/>
              <a:buAutoNum type="arabicPeriod"/>
            </a:pPr>
            <a:r>
              <a:rPr lang="en-US" dirty="0" smtClean="0"/>
              <a:t>4</a:t>
            </a:r>
          </a:p>
          <a:p>
            <a:pPr marL="850392" lvl="1" indent="-457200">
              <a:buFont typeface="+mj-lt"/>
              <a:buAutoNum type="arabicPeriod"/>
            </a:pPr>
            <a:r>
              <a:rPr lang="en-US" dirty="0" smtClean="0"/>
              <a:t>10</a:t>
            </a:r>
          </a:p>
          <a:p>
            <a:pPr marL="850392" lvl="1" indent="-457200">
              <a:buFont typeface="+mj-lt"/>
              <a:buAutoNum type="arabicPeriod"/>
            </a:pPr>
            <a:r>
              <a:rPr lang="en-US" dirty="0" smtClean="0"/>
              <a:t>15</a:t>
            </a:r>
          </a:p>
          <a:p>
            <a:pPr marL="850392" lvl="1" indent="-457200">
              <a:buFont typeface="+mj-lt"/>
              <a:buAutoNum type="arabicPeriod"/>
            </a:pPr>
            <a:r>
              <a:rPr lang="en-US" dirty="0" smtClean="0"/>
              <a:t>13</a:t>
            </a:r>
          </a:p>
          <a:p>
            <a:pPr marL="850392" lvl="1" indent="-457200">
              <a:buFont typeface="+mj-lt"/>
              <a:buAutoNum type="arabicPeriod"/>
            </a:pPr>
            <a:r>
              <a:rPr lang="en-US" dirty="0" smtClean="0"/>
              <a:t>1</a:t>
            </a:r>
          </a:p>
          <a:p>
            <a:pPr marL="850392" lvl="1" indent="-457200">
              <a:buFont typeface="+mj-lt"/>
              <a:buAutoNum type="arabicPeriod"/>
            </a:pPr>
            <a:r>
              <a:rPr lang="en-US" dirty="0"/>
              <a:t>7</a:t>
            </a:r>
          </a:p>
        </p:txBody>
      </p:sp>
    </p:spTree>
    <p:extLst>
      <p:ext uri="{BB962C8B-B14F-4D97-AF65-F5344CB8AC3E}">
        <p14:creationId xmlns:p14="http://schemas.microsoft.com/office/powerpoint/2010/main" val="28837893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Homework 1:7 Ways of Communicating With Others (p. 23)</a:t>
            </a:r>
            <a:endParaRPr lang="en-US" sz="4000"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Signing</a:t>
            </a:r>
          </a:p>
          <a:p>
            <a:pPr marL="514350" indent="-514350">
              <a:buFont typeface="+mj-lt"/>
              <a:buAutoNum type="arabicPeriod"/>
            </a:pPr>
            <a:r>
              <a:rPr lang="en-US" dirty="0" smtClean="0"/>
              <a:t>Gestures</a:t>
            </a:r>
          </a:p>
          <a:p>
            <a:pPr marL="514350" indent="-514350">
              <a:buFont typeface="+mj-lt"/>
              <a:buAutoNum type="arabicPeriod"/>
            </a:pPr>
            <a:r>
              <a:rPr lang="en-US" dirty="0" smtClean="0"/>
              <a:t>Writing or typing</a:t>
            </a:r>
          </a:p>
          <a:p>
            <a:pPr marL="514350" indent="-514350">
              <a:buFont typeface="+mj-lt"/>
              <a:buAutoNum type="arabicPeriod"/>
            </a:pPr>
            <a:r>
              <a:rPr lang="en-US" dirty="0" smtClean="0"/>
              <a:t>Third person</a:t>
            </a:r>
          </a:p>
          <a:p>
            <a:pPr marL="514350" indent="-514350">
              <a:buFont typeface="+mj-lt"/>
              <a:buAutoNum type="arabicPeriod"/>
            </a:pPr>
            <a:r>
              <a:rPr lang="en-US" dirty="0" err="1" smtClean="0"/>
              <a:t>Lipreading</a:t>
            </a:r>
            <a:r>
              <a:rPr lang="en-US" dirty="0" smtClean="0"/>
              <a:t> and speech</a:t>
            </a:r>
          </a:p>
          <a:p>
            <a:pPr marL="0" indent="0">
              <a:buNone/>
            </a:pPr>
            <a:endParaRPr lang="en-US" dirty="0"/>
          </a:p>
          <a:p>
            <a:r>
              <a:rPr lang="en-US" dirty="0" smtClean="0"/>
              <a:t>Let the Deaf person know you sign</a:t>
            </a:r>
          </a:p>
          <a:p>
            <a:r>
              <a:rPr lang="en-US" dirty="0" smtClean="0"/>
              <a:t>Avoid spoken English or using voice with out relaying information in ASL</a:t>
            </a:r>
          </a:p>
          <a:p>
            <a:r>
              <a:rPr lang="en-US" dirty="0" smtClean="0"/>
              <a:t>Let the Deaf person set the communication mode</a:t>
            </a:r>
            <a:endParaRPr lang="en-US" dirty="0"/>
          </a:p>
        </p:txBody>
      </p:sp>
    </p:spTree>
    <p:extLst>
      <p:ext uri="{BB962C8B-B14F-4D97-AF65-F5344CB8AC3E}">
        <p14:creationId xmlns:p14="http://schemas.microsoft.com/office/powerpoint/2010/main" val="41520863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1:7 Same or Different 2</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932103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Calibri" charset="0"/>
                <a:ea typeface="ＭＳ Ｐゴシック" charset="0"/>
                <a:cs typeface="ＭＳ Ｐゴシック" charset="0"/>
              </a:rPr>
              <a:t>Same or Different II</a:t>
            </a:r>
          </a:p>
        </p:txBody>
      </p:sp>
      <p:sp>
        <p:nvSpPr>
          <p:cNvPr id="46082" name="Content Placeholder 2"/>
          <p:cNvSpPr>
            <a:spLocks noGrp="1"/>
          </p:cNvSpPr>
          <p:nvPr>
            <p:ph idx="1"/>
          </p:nvPr>
        </p:nvSpPr>
        <p:spPr/>
        <p:txBody>
          <a:bodyPr/>
          <a:lstStyle/>
          <a:p>
            <a:r>
              <a:rPr lang="en-US">
                <a:latin typeface="Constantia" charset="0"/>
                <a:ea typeface="ＭＳ Ｐゴシック" charset="0"/>
                <a:cs typeface="ＭＳ Ｐゴシック" charset="0"/>
              </a:rPr>
              <a:t>Review:</a:t>
            </a:r>
          </a:p>
          <a:p>
            <a:pPr marL="850900" lvl="1" indent="-457200">
              <a:buFont typeface="Calibri" charset="0"/>
              <a:buAutoNum type="arabicPeriod"/>
            </a:pPr>
            <a:r>
              <a:rPr lang="en-US">
                <a:latin typeface="Constantia" charset="0"/>
                <a:ea typeface="ＭＳ Ｐゴシック" charset="0"/>
              </a:rPr>
              <a:t>LETTER</a:t>
            </a:r>
          </a:p>
          <a:p>
            <a:pPr marL="850900" lvl="1" indent="-457200">
              <a:buFont typeface="Calibri" charset="0"/>
              <a:buAutoNum type="arabicPeriod"/>
            </a:pPr>
            <a:r>
              <a:rPr lang="en-US">
                <a:latin typeface="Constantia" charset="0"/>
                <a:ea typeface="ＭＳ Ｐゴシック" charset="0"/>
              </a:rPr>
              <a:t>NUMBER</a:t>
            </a:r>
          </a:p>
          <a:p>
            <a:pPr marL="850900" lvl="1" indent="-457200">
              <a:buFont typeface="Calibri" charset="0"/>
              <a:buAutoNum type="arabicPeriod"/>
            </a:pPr>
            <a:r>
              <a:rPr lang="en-US">
                <a:latin typeface="Constantia" charset="0"/>
                <a:ea typeface="ＭＳ Ｐゴシック" charset="0"/>
              </a:rPr>
              <a:t>NAME</a:t>
            </a:r>
          </a:p>
          <a:p>
            <a:pPr marL="850900" lvl="1" indent="-457200">
              <a:buFont typeface="Calibri" charset="0"/>
              <a:buAutoNum type="arabicPeriod"/>
            </a:pPr>
            <a:r>
              <a:rPr lang="en-US">
                <a:latin typeface="Constantia" charset="0"/>
                <a:ea typeface="ＭＳ Ｐゴシック" charset="0"/>
              </a:rPr>
              <a:t>SHAPE</a:t>
            </a:r>
          </a:p>
        </p:txBody>
      </p:sp>
    </p:spTree>
    <p:extLst>
      <p:ext uri="{BB962C8B-B14F-4D97-AF65-F5344CB8AC3E}">
        <p14:creationId xmlns:p14="http://schemas.microsoft.com/office/powerpoint/2010/main" val="37671412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ChangeArrowheads="1"/>
          </p:cNvSpPr>
          <p:nvPr/>
        </p:nvSpPr>
        <p:spPr bwMode="auto">
          <a:xfrm>
            <a:off x="1828800" y="1600200"/>
            <a:ext cx="5562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tabLst>
                <a:tab pos="569913" algn="l"/>
                <a:tab pos="1139825" algn="l"/>
                <a:tab pos="2909888" algn="l"/>
                <a:tab pos="3035300" algn="l"/>
                <a:tab pos="3086100" algn="l"/>
                <a:tab pos="4059238" algn="l"/>
                <a:tab pos="4110038" algn="l"/>
                <a:tab pos="4229100" algn="l"/>
                <a:tab pos="4292600" algn="l"/>
              </a:tabLst>
            </a:pPr>
            <a:r>
              <a:rPr lang="en-US" sz="2700">
                <a:solidFill>
                  <a:srgbClr val="411A85"/>
                </a:solidFill>
              </a:rPr>
              <a:t>Make up a pair for each category:</a:t>
            </a:r>
            <a:endParaRPr lang="en-US" sz="2500">
              <a:solidFill>
                <a:srgbClr val="411A85"/>
              </a:solidFill>
            </a:endParaRPr>
          </a:p>
          <a:p>
            <a:pPr>
              <a:spcBef>
                <a:spcPct val="20000"/>
              </a:spcBef>
              <a:tabLst>
                <a:tab pos="569913" algn="l"/>
                <a:tab pos="1139825" algn="l"/>
                <a:tab pos="2909888" algn="l"/>
                <a:tab pos="3035300" algn="l"/>
                <a:tab pos="3086100" algn="l"/>
                <a:tab pos="4059238" algn="l"/>
                <a:tab pos="4110038" algn="l"/>
                <a:tab pos="4229100" algn="l"/>
                <a:tab pos="4292600" algn="l"/>
              </a:tabLst>
            </a:pPr>
            <a:r>
              <a:rPr lang="en-US"/>
              <a:t>shapes, numbers, letters, and names.</a:t>
            </a:r>
            <a:endParaRPr lang="en-US" sz="2500"/>
          </a:p>
          <a:p>
            <a:pPr marL="114300" lvl="1">
              <a:spcBef>
                <a:spcPct val="80000"/>
              </a:spcBef>
              <a:tabLst>
                <a:tab pos="569913" algn="l"/>
                <a:tab pos="1139825" algn="l"/>
                <a:tab pos="2909888" algn="l"/>
                <a:tab pos="3035300" algn="l"/>
                <a:tab pos="3086100" algn="l"/>
                <a:tab pos="4059238" algn="l"/>
                <a:tab pos="4110038" algn="l"/>
                <a:tab pos="4229100" algn="l"/>
                <a:tab pos="4292600" algn="l"/>
              </a:tabLst>
            </a:pPr>
            <a:r>
              <a:rPr lang="en-US" sz="2000"/>
              <a:t>	For example:</a:t>
            </a:r>
          </a:p>
          <a:p>
            <a:pPr marL="230188" lvl="2" indent="-1588">
              <a:spcBef>
                <a:spcPct val="100000"/>
              </a:spcBef>
              <a:tabLst>
                <a:tab pos="569913" algn="l"/>
                <a:tab pos="1139825" algn="l"/>
                <a:tab pos="2909888" algn="l"/>
                <a:tab pos="3035300" algn="l"/>
                <a:tab pos="3086100" algn="l"/>
                <a:tab pos="4059238" algn="l"/>
                <a:tab pos="4110038" algn="l"/>
                <a:tab pos="4229100" algn="l"/>
                <a:tab pos="4292600" algn="l"/>
              </a:tabLst>
            </a:pPr>
            <a:r>
              <a:rPr lang="en-US" sz="2000"/>
              <a:t>			• Shapes</a:t>
            </a:r>
          </a:p>
          <a:p>
            <a:pPr marL="230188" lvl="2" indent="-1588">
              <a:spcBef>
                <a:spcPct val="80000"/>
              </a:spcBef>
              <a:tabLst>
                <a:tab pos="569913" algn="l"/>
                <a:tab pos="1139825" algn="l"/>
                <a:tab pos="2909888" algn="l"/>
                <a:tab pos="3035300" algn="l"/>
                <a:tab pos="3086100" algn="l"/>
                <a:tab pos="4059238" algn="l"/>
                <a:tab pos="4110038" algn="l"/>
                <a:tab pos="4229100" algn="l"/>
                <a:tab pos="4292600" algn="l"/>
              </a:tabLst>
            </a:pPr>
            <a:r>
              <a:rPr lang="en-US" sz="2000"/>
              <a:t>			• Numbers			6			9</a:t>
            </a:r>
          </a:p>
          <a:p>
            <a:pPr marL="230188" lvl="2" indent="-1588">
              <a:spcBef>
                <a:spcPct val="80000"/>
              </a:spcBef>
              <a:tabLst>
                <a:tab pos="569913" algn="l"/>
                <a:tab pos="1139825" algn="l"/>
                <a:tab pos="2909888" algn="l"/>
                <a:tab pos="3035300" algn="l"/>
                <a:tab pos="3086100" algn="l"/>
                <a:tab pos="4059238" algn="l"/>
                <a:tab pos="4110038" algn="l"/>
                <a:tab pos="4229100" algn="l"/>
                <a:tab pos="4292600" algn="l"/>
              </a:tabLst>
            </a:pPr>
            <a:r>
              <a:rPr lang="en-US" sz="2000"/>
              <a:t>			• Letters		ao		es</a:t>
            </a:r>
          </a:p>
          <a:p>
            <a:pPr marL="230188" lvl="2" indent="-1588">
              <a:spcBef>
                <a:spcPct val="80000"/>
              </a:spcBef>
              <a:tabLst>
                <a:tab pos="569913" algn="l"/>
                <a:tab pos="1139825" algn="l"/>
                <a:tab pos="2909888" algn="l"/>
                <a:tab pos="3035300" algn="l"/>
                <a:tab pos="3086100" algn="l"/>
                <a:tab pos="4059238" algn="l"/>
                <a:tab pos="4110038" algn="l"/>
                <a:tab pos="4229100" algn="l"/>
                <a:tab pos="4292600" algn="l"/>
              </a:tabLst>
            </a:pPr>
            <a:r>
              <a:rPr lang="en-US" sz="2000"/>
              <a:t>			• Names	Mary	Mary</a:t>
            </a:r>
            <a:endParaRPr lang="en-US"/>
          </a:p>
        </p:txBody>
      </p:sp>
      <p:pic>
        <p:nvPicPr>
          <p:cNvPr id="47106" name="Picture 13" descr="two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25" y="3044825"/>
            <a:ext cx="6889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14" descr="two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048000"/>
            <a:ext cx="6889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0723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Calibri" charset="0"/>
                <a:ea typeface="ＭＳ Ｐゴシック" charset="0"/>
                <a:cs typeface="ＭＳ Ｐゴシック" charset="0"/>
              </a:rPr>
              <a:t>Conversation Practice</a:t>
            </a:r>
          </a:p>
        </p:txBody>
      </p:sp>
      <p:sp>
        <p:nvSpPr>
          <p:cNvPr id="49154" name="Content Placeholder 2"/>
          <p:cNvSpPr>
            <a:spLocks noGrp="1"/>
          </p:cNvSpPr>
          <p:nvPr>
            <p:ph idx="1"/>
          </p:nvPr>
        </p:nvSpPr>
        <p:spPr/>
        <p:txBody>
          <a:bodyPr/>
          <a:lstStyle/>
          <a:p>
            <a:r>
              <a:rPr lang="en-US">
                <a:latin typeface="Constantia" charset="0"/>
                <a:ea typeface="ＭＳ Ｐゴシック" charset="0"/>
                <a:cs typeface="ＭＳ Ｐゴシック" charset="0"/>
              </a:rPr>
              <a:t>Watch video of Unit 1 Conversation</a:t>
            </a:r>
          </a:p>
          <a:p>
            <a:endParaRPr lang="en-US">
              <a:latin typeface="Constantia" charset="0"/>
              <a:ea typeface="ＭＳ Ｐゴシック" charset="0"/>
              <a:cs typeface="ＭＳ Ｐゴシック" charset="0"/>
            </a:endParaRPr>
          </a:p>
          <a:p>
            <a:r>
              <a:rPr lang="en-US">
                <a:latin typeface="Constantia" charset="0"/>
                <a:ea typeface="ＭＳ Ｐゴシック" charset="0"/>
                <a:cs typeface="ＭＳ Ｐゴシック" charset="0"/>
              </a:rPr>
              <a:t>Conversation Practice:</a:t>
            </a:r>
          </a:p>
          <a:p>
            <a:pPr lvl="1"/>
            <a:r>
              <a:rPr lang="en-US">
                <a:latin typeface="Constantia" charset="0"/>
                <a:ea typeface="ＭＳ Ｐゴシック" charset="0"/>
              </a:rPr>
              <a:t>Find a partner and role play the situations below.</a:t>
            </a:r>
          </a:p>
          <a:p>
            <a:pPr lvl="1"/>
            <a:endParaRPr lang="en-US">
              <a:latin typeface="Constantia" charset="0"/>
              <a:ea typeface="ＭＳ Ｐゴシック" charset="0"/>
            </a:endParaRPr>
          </a:p>
          <a:p>
            <a:pPr lvl="1"/>
            <a:r>
              <a:rPr lang="en-US">
                <a:latin typeface="Constantia" charset="0"/>
                <a:ea typeface="ＭＳ Ｐゴシック" charset="0"/>
              </a:rPr>
              <a:t>Situation 1: </a:t>
            </a:r>
          </a:p>
          <a:p>
            <a:pPr lvl="2"/>
            <a:r>
              <a:rPr lang="en-US">
                <a:latin typeface="Constantia" charset="0"/>
                <a:ea typeface="ＭＳ Ｐゴシック" charset="0"/>
              </a:rPr>
              <a:t>You are responsible for getting the correct spelling of the names about to be printed on a program. Check the spelling of your partner’s  name, but when you ask, spell the name with one incorrect letter.</a:t>
            </a:r>
          </a:p>
          <a:p>
            <a:pPr lvl="1"/>
            <a:endParaRPr lang="en-US">
              <a:latin typeface="Constantia" charset="0"/>
              <a:ea typeface="ＭＳ Ｐゴシック" charset="0"/>
            </a:endParaRPr>
          </a:p>
        </p:txBody>
      </p:sp>
    </p:spTree>
    <p:extLst>
      <p:ext uri="{BB962C8B-B14F-4D97-AF65-F5344CB8AC3E}">
        <p14:creationId xmlns:p14="http://schemas.microsoft.com/office/powerpoint/2010/main" val="13017817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Calibri" charset="0"/>
                <a:ea typeface="ＭＳ Ｐゴシック" charset="0"/>
                <a:cs typeface="ＭＳ Ｐゴシック" charset="0"/>
              </a:rPr>
              <a:t>Conversation Practice</a:t>
            </a:r>
          </a:p>
        </p:txBody>
      </p:sp>
      <p:sp>
        <p:nvSpPr>
          <p:cNvPr id="51202" name="Content Placeholder 2"/>
          <p:cNvSpPr>
            <a:spLocks noGrp="1"/>
          </p:cNvSpPr>
          <p:nvPr>
            <p:ph idx="1"/>
          </p:nvPr>
        </p:nvSpPr>
        <p:spPr/>
        <p:txBody>
          <a:bodyPr/>
          <a:lstStyle/>
          <a:p>
            <a:r>
              <a:rPr lang="en-US">
                <a:latin typeface="Constantia" charset="0"/>
                <a:ea typeface="ＭＳ Ｐゴシック" charset="0"/>
                <a:cs typeface="ＭＳ Ｐゴシック" charset="0"/>
              </a:rPr>
              <a:t>Watch video of Unit 1 Conversation</a:t>
            </a:r>
          </a:p>
          <a:p>
            <a:endParaRPr lang="en-US">
              <a:latin typeface="Constantia" charset="0"/>
              <a:ea typeface="ＭＳ Ｐゴシック" charset="0"/>
              <a:cs typeface="ＭＳ Ｐゴシック" charset="0"/>
            </a:endParaRPr>
          </a:p>
          <a:p>
            <a:r>
              <a:rPr lang="en-US">
                <a:latin typeface="Constantia" charset="0"/>
                <a:ea typeface="ＭＳ Ｐゴシック" charset="0"/>
                <a:cs typeface="ＭＳ Ｐゴシック" charset="0"/>
              </a:rPr>
              <a:t>Conversation Practice:</a:t>
            </a:r>
          </a:p>
          <a:p>
            <a:pPr lvl="1"/>
            <a:r>
              <a:rPr lang="en-US">
                <a:latin typeface="Constantia" charset="0"/>
                <a:ea typeface="ＭＳ Ｐゴシック" charset="0"/>
              </a:rPr>
              <a:t>Find a partner and role play the situations below.</a:t>
            </a:r>
          </a:p>
          <a:p>
            <a:pPr lvl="1"/>
            <a:endParaRPr lang="en-US">
              <a:latin typeface="Constantia" charset="0"/>
              <a:ea typeface="ＭＳ Ｐゴシック" charset="0"/>
            </a:endParaRPr>
          </a:p>
          <a:p>
            <a:pPr lvl="1"/>
            <a:r>
              <a:rPr lang="en-US">
                <a:latin typeface="Constantia" charset="0"/>
                <a:ea typeface="ＭＳ Ｐゴシック" charset="0"/>
              </a:rPr>
              <a:t>Situation 2: </a:t>
            </a:r>
          </a:p>
          <a:p>
            <a:pPr lvl="2"/>
            <a:r>
              <a:rPr lang="en-US">
                <a:latin typeface="Constantia" charset="0"/>
                <a:ea typeface="ＭＳ Ｐゴシック" charset="0"/>
              </a:rPr>
              <a:t>You meet a friend you haven’t seen in five years, but you are not sure of the person’s name.</a:t>
            </a:r>
          </a:p>
          <a:p>
            <a:pPr lvl="1"/>
            <a:endParaRPr lang="en-US">
              <a:latin typeface="Constantia" charset="0"/>
              <a:ea typeface="ＭＳ Ｐゴシック" charset="0"/>
            </a:endParaRPr>
          </a:p>
        </p:txBody>
      </p:sp>
    </p:spTree>
    <p:extLst>
      <p:ext uri="{BB962C8B-B14F-4D97-AF65-F5344CB8AC3E}">
        <p14:creationId xmlns:p14="http://schemas.microsoft.com/office/powerpoint/2010/main" val="24036514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Where are all the “little” words like </a:t>
            </a:r>
            <a:r>
              <a:rPr lang="en-US" i="1" dirty="0" smtClean="0"/>
              <a:t>is</a:t>
            </a:r>
            <a:r>
              <a:rPr lang="en-US" dirty="0" smtClean="0"/>
              <a:t>, </a:t>
            </a:r>
            <a:r>
              <a:rPr lang="en-US" i="1" dirty="0" smtClean="0"/>
              <a:t>to</a:t>
            </a:r>
            <a:r>
              <a:rPr lang="en-US" dirty="0" smtClean="0"/>
              <a:t>, and </a:t>
            </a:r>
            <a:r>
              <a:rPr lang="en-US" i="1" dirty="0" smtClean="0"/>
              <a:t>are</a:t>
            </a:r>
            <a:r>
              <a:rPr lang="en-US" dirty="0" smtClean="0"/>
              <a:t>? </a:t>
            </a:r>
            <a:endParaRPr lang="en-US" dirty="0"/>
          </a:p>
        </p:txBody>
      </p:sp>
      <p:sp>
        <p:nvSpPr>
          <p:cNvPr id="3" name="Content Placeholder 2"/>
          <p:cNvSpPr>
            <a:spLocks noGrp="1"/>
          </p:cNvSpPr>
          <p:nvPr>
            <p:ph idx="1"/>
          </p:nvPr>
        </p:nvSpPr>
        <p:spPr/>
        <p:txBody>
          <a:bodyPr/>
          <a:lstStyle/>
          <a:p>
            <a:r>
              <a:rPr lang="en-US">
                <a:latin typeface="Constantia" charset="0"/>
                <a:ea typeface="ＭＳ Ｐゴシック" charset="0"/>
                <a:cs typeface="ＭＳ Ｐゴシック" charset="0"/>
              </a:rPr>
              <a:t>ASL is not English, neither are Japanese, Spanish and Latin. </a:t>
            </a:r>
          </a:p>
          <a:p>
            <a:r>
              <a:rPr lang="en-US">
                <a:latin typeface="Constantia" charset="0"/>
                <a:ea typeface="ＭＳ Ｐゴシック" charset="0"/>
                <a:cs typeface="ＭＳ Ｐゴシック" charset="0"/>
              </a:rPr>
              <a:t>ASL does not need separate “little” words, they are already included in each ASL sign. </a:t>
            </a:r>
          </a:p>
          <a:p>
            <a:pPr lvl="1"/>
            <a:r>
              <a:rPr lang="en-US">
                <a:latin typeface="Constantia" charset="0"/>
                <a:ea typeface="ＭＳ Ｐゴシック" charset="0"/>
              </a:rPr>
              <a:t>E.g. THANK YOU (one ASL sign)</a:t>
            </a:r>
          </a:p>
          <a:p>
            <a:pPr lvl="1"/>
            <a:r>
              <a:rPr lang="en-US">
                <a:latin typeface="Constantia" charset="0"/>
                <a:ea typeface="ＭＳ Ｐゴシック" charset="0"/>
              </a:rPr>
              <a:t>English required two words (verb –”to thank” and object –”you”</a:t>
            </a:r>
          </a:p>
          <a:p>
            <a:pPr lvl="1"/>
            <a:endParaRPr lang="en-US">
              <a:latin typeface="Constantia" charset="0"/>
              <a:ea typeface="ＭＳ Ｐゴシック" charset="0"/>
            </a:endParaRPr>
          </a:p>
          <a:p>
            <a:pPr lvl="1"/>
            <a:r>
              <a:rPr lang="en-US">
                <a:latin typeface="Constantia" charset="0"/>
                <a:ea typeface="ＭＳ Ｐゴシック" charset="0"/>
              </a:rPr>
              <a:t>You need to learn how language is structured, not wondering why it isn’t like your own spoken language. </a:t>
            </a:r>
          </a:p>
        </p:txBody>
      </p:sp>
    </p:spTree>
    <p:extLst>
      <p:ext uri="{BB962C8B-B14F-4D97-AF65-F5344CB8AC3E}">
        <p14:creationId xmlns:p14="http://schemas.microsoft.com/office/powerpoint/2010/main" val="2597559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Monday’s Quiz</a:t>
            </a:r>
            <a:endParaRPr lang="en-US" dirty="0"/>
          </a:p>
        </p:txBody>
      </p:sp>
      <p:sp>
        <p:nvSpPr>
          <p:cNvPr id="3" name="Content Placeholder 2"/>
          <p:cNvSpPr>
            <a:spLocks noGrp="1"/>
          </p:cNvSpPr>
          <p:nvPr>
            <p:ph idx="1"/>
          </p:nvPr>
        </p:nvSpPr>
        <p:spPr/>
        <p:txBody>
          <a:bodyPr/>
          <a:lstStyle/>
          <a:p>
            <a:r>
              <a:rPr lang="en-US" dirty="0" smtClean="0"/>
              <a:t>Read “Deaf Awareness Quiz”, syllabus, ASL Facts and History (read pages v-ix and xiv of student’s workbook), PowerPoint slides (Canvas’ Pages).</a:t>
            </a:r>
          </a:p>
          <a:p>
            <a:r>
              <a:rPr lang="en-US" dirty="0" smtClean="0"/>
              <a:t>Unit 1</a:t>
            </a:r>
          </a:p>
          <a:p>
            <a:pPr lvl="1"/>
            <a:r>
              <a:rPr lang="en-US" dirty="0" smtClean="0"/>
              <a:t>Cardinal Numbers 1-10</a:t>
            </a:r>
          </a:p>
          <a:p>
            <a:pPr lvl="1"/>
            <a:r>
              <a:rPr lang="en-US" dirty="0" smtClean="0"/>
              <a:t>Color signs</a:t>
            </a:r>
          </a:p>
          <a:p>
            <a:pPr lvl="1"/>
            <a:r>
              <a:rPr lang="en-US" dirty="0" smtClean="0"/>
              <a:t>Fingerspelling names (</a:t>
            </a:r>
            <a:r>
              <a:rPr lang="en-US" smtClean="0"/>
              <a:t>Fist Letters)</a:t>
            </a:r>
          </a:p>
          <a:p>
            <a:pPr lvl="1"/>
            <a:endParaRPr lang="en-US" dirty="0" smtClean="0"/>
          </a:p>
          <a:p>
            <a:endParaRPr lang="en-US" dirty="0"/>
          </a:p>
        </p:txBody>
      </p:sp>
    </p:spTree>
    <p:extLst>
      <p:ext uri="{BB962C8B-B14F-4D97-AF65-F5344CB8AC3E}">
        <p14:creationId xmlns:p14="http://schemas.microsoft.com/office/powerpoint/2010/main" val="3239477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Exercise</a:t>
            </a:r>
            <a:endParaRPr lang="en-US" dirty="0"/>
          </a:p>
        </p:txBody>
      </p:sp>
      <p:sp>
        <p:nvSpPr>
          <p:cNvPr id="3" name="Content Placeholder 2"/>
          <p:cNvSpPr>
            <a:spLocks noGrp="1"/>
          </p:cNvSpPr>
          <p:nvPr>
            <p:ph idx="1"/>
          </p:nvPr>
        </p:nvSpPr>
        <p:spPr/>
        <p:txBody>
          <a:bodyPr/>
          <a:lstStyle/>
          <a:p>
            <a:r>
              <a:rPr lang="en-US" dirty="0" smtClean="0"/>
              <a:t>Little words. Sign each phrase or sentence in ASL.</a:t>
            </a:r>
          </a:p>
          <a:p>
            <a:endParaRPr lang="en-US" dirty="0"/>
          </a:p>
          <a:p>
            <a:pPr marL="514350" indent="-514350">
              <a:buFont typeface="+mj-lt"/>
              <a:buAutoNum type="arabicPeriod"/>
            </a:pPr>
            <a:r>
              <a:rPr lang="en-US" dirty="0" smtClean="0"/>
              <a:t>She is happy.</a:t>
            </a:r>
          </a:p>
          <a:p>
            <a:pPr marL="514350" indent="-514350">
              <a:buFont typeface="+mj-lt"/>
              <a:buAutoNum type="arabicPeriod"/>
            </a:pPr>
            <a:r>
              <a:rPr lang="en-US" dirty="0" smtClean="0"/>
              <a:t>My name is ____.</a:t>
            </a:r>
          </a:p>
          <a:p>
            <a:pPr marL="514350" indent="-514350">
              <a:buFont typeface="+mj-lt"/>
              <a:buAutoNum type="arabicPeriod"/>
            </a:pPr>
            <a:r>
              <a:rPr lang="en-US" dirty="0" smtClean="0"/>
              <a:t>He wants to learn ASL.</a:t>
            </a:r>
          </a:p>
          <a:p>
            <a:pPr marL="514350" indent="-514350">
              <a:buFont typeface="+mj-lt"/>
              <a:buAutoNum type="arabicPeriod"/>
            </a:pPr>
            <a:r>
              <a:rPr lang="en-US" dirty="0" smtClean="0"/>
              <a:t>They are busy</a:t>
            </a:r>
          </a:p>
          <a:p>
            <a:pPr marL="514350" indent="-514350">
              <a:buFont typeface="+mj-lt"/>
              <a:buAutoNum type="arabicPeriod"/>
            </a:pPr>
            <a:r>
              <a:rPr lang="en-US" dirty="0" smtClean="0"/>
              <a:t>We are____.</a:t>
            </a:r>
            <a:endParaRPr lang="en-US" dirty="0"/>
          </a:p>
        </p:txBody>
      </p:sp>
    </p:spTree>
    <p:extLst>
      <p:ext uri="{BB962C8B-B14F-4D97-AF65-F5344CB8AC3E}">
        <p14:creationId xmlns:p14="http://schemas.microsoft.com/office/powerpoint/2010/main" val="1411650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704850"/>
            <a:ext cx="8229600" cy="1143000"/>
          </a:xfrm>
        </p:spPr>
        <p:txBody>
          <a:bodyPr/>
          <a:lstStyle/>
          <a:p>
            <a:r>
              <a:rPr lang="en-US">
                <a:latin typeface="Calibri" charset="0"/>
                <a:ea typeface="ＭＳ Ｐゴシック" charset="0"/>
                <a:cs typeface="ＭＳ Ｐゴシック" charset="0"/>
              </a:rPr>
              <a:t>Vocabulary: Introductions	</a:t>
            </a:r>
          </a:p>
        </p:txBody>
      </p:sp>
      <p:sp>
        <p:nvSpPr>
          <p:cNvPr id="54274" name="Content Placeholder 2"/>
          <p:cNvSpPr>
            <a:spLocks noGrp="1"/>
          </p:cNvSpPr>
          <p:nvPr>
            <p:ph sz="half" idx="1"/>
          </p:nvPr>
        </p:nvSpPr>
        <p:spPr>
          <a:xfrm>
            <a:off x="457200" y="1920875"/>
            <a:ext cx="4038600" cy="4433888"/>
          </a:xfrm>
        </p:spPr>
        <p:txBody>
          <a:bodyPr/>
          <a:lstStyle/>
          <a:p>
            <a:pPr marL="514350" indent="-514350">
              <a:buFont typeface="Calibri" charset="0"/>
              <a:buAutoNum type="arabicPeriod"/>
            </a:pPr>
            <a:r>
              <a:rPr lang="en-US">
                <a:latin typeface="Constantia" charset="0"/>
                <a:ea typeface="ＭＳ Ｐゴシック" charset="0"/>
                <a:cs typeface="ＭＳ Ｐゴシック" charset="0"/>
              </a:rPr>
              <a:t>Deaf</a:t>
            </a:r>
          </a:p>
          <a:p>
            <a:pPr marL="514350" indent="-514350">
              <a:buFont typeface="Calibri" charset="0"/>
              <a:buAutoNum type="arabicPeriod"/>
            </a:pPr>
            <a:r>
              <a:rPr lang="en-US">
                <a:latin typeface="Constantia" charset="0"/>
                <a:ea typeface="ＭＳ Ｐゴシック" charset="0"/>
                <a:cs typeface="ＭＳ Ｐゴシック" charset="0"/>
              </a:rPr>
              <a:t>Friend</a:t>
            </a:r>
          </a:p>
          <a:p>
            <a:pPr marL="514350" indent="-514350">
              <a:buFont typeface="Calibri" charset="0"/>
              <a:buAutoNum type="arabicPeriod"/>
            </a:pPr>
            <a:r>
              <a:rPr lang="en-US">
                <a:latin typeface="Constantia" charset="0"/>
                <a:ea typeface="ＭＳ Ｐゴシック" charset="0"/>
                <a:cs typeface="ＭＳ Ｐゴシック" charset="0"/>
              </a:rPr>
              <a:t>Hard of hearing</a:t>
            </a:r>
          </a:p>
          <a:p>
            <a:pPr marL="514350" indent="-514350">
              <a:buFont typeface="Calibri" charset="0"/>
              <a:buAutoNum type="arabicPeriod"/>
            </a:pPr>
            <a:r>
              <a:rPr lang="en-US">
                <a:latin typeface="Constantia" charset="0"/>
                <a:ea typeface="ＭＳ Ｐゴシック" charset="0"/>
                <a:cs typeface="ＭＳ Ｐゴシック" charset="0"/>
              </a:rPr>
              <a:t>Hearing</a:t>
            </a:r>
          </a:p>
          <a:p>
            <a:pPr marL="514350" indent="-514350">
              <a:buFont typeface="Calibri" charset="0"/>
              <a:buAutoNum type="arabicPeriod"/>
            </a:pPr>
            <a:r>
              <a:rPr lang="en-US">
                <a:latin typeface="Constantia" charset="0"/>
                <a:ea typeface="ＭＳ Ｐゴシック" charset="0"/>
                <a:cs typeface="ＭＳ Ｐゴシック" charset="0"/>
              </a:rPr>
              <a:t>To introduce</a:t>
            </a:r>
          </a:p>
          <a:p>
            <a:pPr marL="514350" indent="-514350">
              <a:buFont typeface="Calibri" charset="0"/>
              <a:buAutoNum type="arabicPeriod"/>
            </a:pPr>
            <a:r>
              <a:rPr lang="en-US">
                <a:latin typeface="Constantia" charset="0"/>
                <a:ea typeface="ＭＳ Ｐゴシック" charset="0"/>
                <a:cs typeface="ＭＳ Ｐゴシック" charset="0"/>
              </a:rPr>
              <a:t>To meet</a:t>
            </a:r>
          </a:p>
          <a:p>
            <a:pPr marL="514350" indent="-514350">
              <a:buFont typeface="Calibri" charset="0"/>
              <a:buAutoNum type="arabicPeriod"/>
            </a:pPr>
            <a:r>
              <a:rPr lang="en-US">
                <a:latin typeface="Constantia" charset="0"/>
                <a:ea typeface="ＭＳ Ｐゴシック" charset="0"/>
                <a:cs typeface="ＭＳ Ｐゴシック" charset="0"/>
              </a:rPr>
              <a:t>Meeting</a:t>
            </a:r>
          </a:p>
          <a:p>
            <a:pPr marL="514350" indent="-514350">
              <a:buFont typeface="Calibri" charset="0"/>
              <a:buAutoNum type="arabicPeriod"/>
            </a:pPr>
            <a:r>
              <a:rPr lang="en-US">
                <a:latin typeface="Constantia" charset="0"/>
                <a:ea typeface="ＭＳ Ｐゴシック" charset="0"/>
                <a:cs typeface="ＭＳ Ｐゴシック" charset="0"/>
              </a:rPr>
              <a:t>My</a:t>
            </a:r>
          </a:p>
          <a:p>
            <a:pPr marL="514350" indent="-514350">
              <a:buFont typeface="Calibri" charset="0"/>
              <a:buAutoNum type="arabicPeriod"/>
            </a:pPr>
            <a:r>
              <a:rPr lang="en-US">
                <a:latin typeface="Constantia" charset="0"/>
                <a:ea typeface="ＭＳ Ｐゴシック" charset="0"/>
                <a:cs typeface="ＭＳ Ｐゴシック" charset="0"/>
              </a:rPr>
              <a:t>Nice</a:t>
            </a:r>
          </a:p>
        </p:txBody>
      </p:sp>
      <p:sp>
        <p:nvSpPr>
          <p:cNvPr id="54275" name="Content Placeholder 3"/>
          <p:cNvSpPr>
            <a:spLocks noGrp="1"/>
          </p:cNvSpPr>
          <p:nvPr>
            <p:ph sz="half" idx="2"/>
          </p:nvPr>
        </p:nvSpPr>
        <p:spPr>
          <a:xfrm>
            <a:off x="4648200" y="1920875"/>
            <a:ext cx="4038600" cy="4433888"/>
          </a:xfrm>
        </p:spPr>
        <p:txBody>
          <a:bodyPr/>
          <a:lstStyle/>
          <a:p>
            <a:pPr marL="514350" indent="-514350">
              <a:buFont typeface="Calibri" charset="0"/>
              <a:buAutoNum type="arabicPeriod"/>
            </a:pPr>
            <a:r>
              <a:rPr lang="en-US">
                <a:latin typeface="Constantia" charset="0"/>
                <a:ea typeface="ＭＳ Ｐゴシック" charset="0"/>
                <a:cs typeface="ＭＳ Ｐゴシック" charset="0"/>
              </a:rPr>
              <a:t>Nice to meet you</a:t>
            </a:r>
          </a:p>
          <a:p>
            <a:pPr marL="514350" indent="-514350">
              <a:buFont typeface="Calibri" charset="0"/>
              <a:buAutoNum type="arabicPeriod"/>
            </a:pPr>
            <a:r>
              <a:rPr lang="en-US">
                <a:latin typeface="Constantia" charset="0"/>
                <a:ea typeface="ＭＳ Ｐゴシック" charset="0"/>
                <a:cs typeface="ＭＳ Ｐゴシック" charset="0"/>
              </a:rPr>
              <a:t>To want</a:t>
            </a:r>
          </a:p>
          <a:p>
            <a:pPr marL="514350" indent="-514350">
              <a:buFont typeface="Calibri" charset="0"/>
              <a:buAutoNum type="arabicPeriod"/>
            </a:pPr>
            <a:endParaRPr lang="en-US">
              <a:latin typeface="Constantia" charset="0"/>
              <a:ea typeface="ＭＳ Ｐゴシック" charset="0"/>
              <a:cs typeface="ＭＳ Ｐゴシック" charset="0"/>
            </a:endParaRPr>
          </a:p>
          <a:p>
            <a:pPr marL="514350" indent="-514350">
              <a:buFont typeface="Calibri" charset="0"/>
              <a:buAutoNum type="arabicPeriod"/>
            </a:pPr>
            <a:endParaRPr lang="en-US">
              <a:latin typeface="Constantia" charset="0"/>
              <a:ea typeface="ＭＳ Ｐゴシック" charset="0"/>
              <a:cs typeface="ＭＳ Ｐゴシック" charset="0"/>
            </a:endParaRPr>
          </a:p>
        </p:txBody>
      </p:sp>
    </p:spTree>
    <p:extLst>
      <p:ext uri="{BB962C8B-B14F-4D97-AF65-F5344CB8AC3E}">
        <p14:creationId xmlns:p14="http://schemas.microsoft.com/office/powerpoint/2010/main" val="15820573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4"/>
          <p:cNvSpPr>
            <a:spLocks noGrp="1"/>
          </p:cNvSpPr>
          <p:nvPr>
            <p:ph type="title"/>
          </p:nvPr>
        </p:nvSpPr>
        <p:spPr/>
        <p:txBody>
          <a:bodyPr/>
          <a:lstStyle/>
          <a:p>
            <a:r>
              <a:rPr lang="en-US">
                <a:latin typeface="Calibri" charset="0"/>
                <a:ea typeface="ＭＳ Ｐゴシック" charset="0"/>
                <a:cs typeface="ＭＳ Ｐゴシック" charset="0"/>
              </a:rPr>
              <a:t>Dialogue</a:t>
            </a:r>
          </a:p>
        </p:txBody>
      </p:sp>
      <p:sp>
        <p:nvSpPr>
          <p:cNvPr id="55298" name="Content Placeholder 5"/>
          <p:cNvSpPr>
            <a:spLocks noGrp="1"/>
          </p:cNvSpPr>
          <p:nvPr>
            <p:ph idx="1"/>
          </p:nvPr>
        </p:nvSpPr>
        <p:spPr/>
        <p:txBody>
          <a:bodyPr/>
          <a:lstStyle/>
          <a:p>
            <a:pPr marL="514350" indent="-514350">
              <a:buFont typeface="Calibri" charset="0"/>
              <a:buAutoNum type="arabicPeriod"/>
            </a:pPr>
            <a:r>
              <a:rPr lang="en-US">
                <a:latin typeface="Constantia" charset="0"/>
                <a:ea typeface="ＭＳ Ｐゴシック" charset="0"/>
                <a:cs typeface="ＭＳ Ｐゴシック" charset="0"/>
              </a:rPr>
              <a:t>Signer A: Hi! How are you?</a:t>
            </a:r>
          </a:p>
          <a:p>
            <a:pPr marL="514350" indent="-514350">
              <a:buFont typeface="Calibri" charset="0"/>
              <a:buAutoNum type="arabicPeriod"/>
            </a:pPr>
            <a:r>
              <a:rPr lang="en-US">
                <a:latin typeface="Constantia" charset="0"/>
                <a:ea typeface="ＭＳ Ｐゴシック" charset="0"/>
                <a:cs typeface="ＭＳ Ｐゴシック" charset="0"/>
              </a:rPr>
              <a:t>Signer B: I’m fine. How are you?</a:t>
            </a:r>
          </a:p>
          <a:p>
            <a:pPr marL="514350" indent="-514350">
              <a:buFont typeface="Calibri" charset="0"/>
              <a:buAutoNum type="arabicPeriod"/>
            </a:pPr>
            <a:r>
              <a:rPr lang="en-US">
                <a:latin typeface="Constantia" charset="0"/>
                <a:ea typeface="ＭＳ Ｐゴシック" charset="0"/>
                <a:cs typeface="ＭＳ Ｐゴシック" charset="0"/>
              </a:rPr>
              <a:t>Signer A: I’m good. I</a:t>
            </a:r>
            <a:r>
              <a:rPr lang="fr-FR">
                <a:latin typeface="Constantia" charset="0"/>
                <a:ea typeface="ＭＳ Ｐゴシック" charset="0"/>
                <a:cs typeface="ＭＳ Ｐゴシック" charset="0"/>
              </a:rPr>
              <a:t>’</a:t>
            </a:r>
            <a:r>
              <a:rPr lang="en-US" altLang="ja-JP">
                <a:latin typeface="Constantia" charset="0"/>
                <a:ea typeface="ＭＳ Ｐゴシック" charset="0"/>
                <a:cs typeface="ＭＳ Ｐゴシック" charset="0"/>
              </a:rPr>
              <a:t>m _______. I</a:t>
            </a:r>
            <a:r>
              <a:rPr lang="en-US">
                <a:latin typeface="Constantia" charset="0"/>
                <a:ea typeface="ＭＳ Ｐゴシック" charset="0"/>
                <a:cs typeface="ＭＳ Ｐゴシック" charset="0"/>
              </a:rPr>
              <a:t>’</a:t>
            </a:r>
            <a:r>
              <a:rPr lang="en-US" altLang="ja-JP">
                <a:latin typeface="Constantia" charset="0"/>
                <a:ea typeface="ＭＳ Ｐゴシック" charset="0"/>
                <a:cs typeface="ＭＳ Ｐゴシック" charset="0"/>
              </a:rPr>
              <a:t>m Deaf</a:t>
            </a:r>
          </a:p>
          <a:p>
            <a:pPr marL="514350" indent="-514350">
              <a:buFont typeface="Calibri" charset="0"/>
              <a:buAutoNum type="arabicPeriod"/>
            </a:pPr>
            <a:r>
              <a:rPr lang="en-US">
                <a:latin typeface="Constantia" charset="0"/>
                <a:ea typeface="ＭＳ Ｐゴシック" charset="0"/>
                <a:cs typeface="ＭＳ Ｐゴシック" charset="0"/>
              </a:rPr>
              <a:t>Signer B: Hi, my name is ______. I</a:t>
            </a:r>
            <a:r>
              <a:rPr lang="fr-FR">
                <a:latin typeface="Constantia" charset="0"/>
                <a:ea typeface="ＭＳ Ｐゴシック" charset="0"/>
                <a:cs typeface="ＭＳ Ｐゴシック" charset="0"/>
              </a:rPr>
              <a:t>’</a:t>
            </a:r>
            <a:r>
              <a:rPr lang="en-US" altLang="ja-JP">
                <a:latin typeface="Constantia" charset="0"/>
                <a:ea typeface="ＭＳ Ｐゴシック" charset="0"/>
                <a:cs typeface="ＭＳ Ｐゴシック" charset="0"/>
              </a:rPr>
              <a:t>m hearing.</a:t>
            </a:r>
          </a:p>
          <a:p>
            <a:pPr marL="514350" indent="-514350">
              <a:buFont typeface="Calibri" charset="0"/>
              <a:buAutoNum type="arabicPeriod"/>
            </a:pPr>
            <a:endParaRPr lang="en-US">
              <a:latin typeface="Constantia" charset="0"/>
              <a:ea typeface="ＭＳ Ｐゴシック" charset="0"/>
              <a:cs typeface="ＭＳ Ｐゴシック" charset="0"/>
            </a:endParaRPr>
          </a:p>
          <a:p>
            <a:pPr marL="514350" indent="-514350">
              <a:buFont typeface="Calibri" charset="0"/>
              <a:buAutoNum type="arabicPeriod"/>
            </a:pPr>
            <a:endParaRPr lang="en-US">
              <a:latin typeface="Constantia" charset="0"/>
              <a:ea typeface="ＭＳ Ｐゴシック" charset="0"/>
              <a:cs typeface="ＭＳ Ｐゴシック" charset="0"/>
            </a:endParaRPr>
          </a:p>
          <a:p>
            <a:pPr marL="514350" indent="-514350">
              <a:buFont typeface="Wingdings 2" charset="0"/>
              <a:buNone/>
            </a:pPr>
            <a:r>
              <a:rPr lang="en-US">
                <a:latin typeface="Constantia" charset="0"/>
                <a:ea typeface="ＭＳ Ｐゴシック" charset="0"/>
                <a:cs typeface="ＭＳ Ｐゴシック" charset="0"/>
              </a:rPr>
              <a:t>FYI – Use deixis (pointing at) instead of the sign MY when signing “My name is…”</a:t>
            </a:r>
          </a:p>
        </p:txBody>
      </p:sp>
    </p:spTree>
    <p:extLst>
      <p:ext uri="{BB962C8B-B14F-4D97-AF65-F5344CB8AC3E}">
        <p14:creationId xmlns:p14="http://schemas.microsoft.com/office/powerpoint/2010/main" val="31886763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Gender</a:t>
            </a:r>
            <a:endParaRPr lang="en-US" dirty="0"/>
          </a:p>
        </p:txBody>
      </p:sp>
      <p:pic>
        <p:nvPicPr>
          <p:cNvPr id="4" name="Content Placeholder 3"/>
          <p:cNvPicPr>
            <a:picLocks noGrp="1" noChangeAspect="1"/>
          </p:cNvPicPr>
          <p:nvPr>
            <p:ph idx="1"/>
          </p:nvPr>
        </p:nvPicPr>
        <p:blipFill rotWithShape="1">
          <a:blip r:embed="rId3"/>
          <a:srcRect l="2162" r="-6503"/>
          <a:stretch/>
        </p:blipFill>
        <p:spPr>
          <a:xfrm>
            <a:off x="1584057" y="2340103"/>
            <a:ext cx="1349549" cy="3436869"/>
          </a:xfrm>
        </p:spPr>
      </p:pic>
      <p:pic>
        <p:nvPicPr>
          <p:cNvPr id="5" name="Picture 4"/>
          <p:cNvPicPr>
            <a:picLocks noChangeAspect="1"/>
          </p:cNvPicPr>
          <p:nvPr/>
        </p:nvPicPr>
        <p:blipFill>
          <a:blip r:embed="rId4"/>
          <a:stretch>
            <a:fillRect/>
          </a:stretch>
        </p:blipFill>
        <p:spPr>
          <a:xfrm>
            <a:off x="5505348" y="2163467"/>
            <a:ext cx="993681" cy="3121256"/>
          </a:xfrm>
          <a:prstGeom prst="rect">
            <a:avLst/>
          </a:prstGeom>
        </p:spPr>
      </p:pic>
    </p:spTree>
    <p:extLst>
      <p:ext uri="{BB962C8B-B14F-4D97-AF65-F5344CB8AC3E}">
        <p14:creationId xmlns:p14="http://schemas.microsoft.com/office/powerpoint/2010/main" val="39512317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Rot="1" noChangeArrowheads="1"/>
          </p:cNvSpPr>
          <p:nvPr>
            <p:ph type="title"/>
          </p:nvPr>
        </p:nvSpPr>
        <p:spPr/>
        <p:txBody>
          <a:bodyPr/>
          <a:lstStyle/>
          <a:p>
            <a:r>
              <a:rPr lang="en-US">
                <a:latin typeface="Calibri" charset="0"/>
                <a:ea typeface="ＭＳ Ｐゴシック" charset="0"/>
                <a:cs typeface="ＭＳ Ｐゴシック" charset="0"/>
              </a:rPr>
              <a:t>Basic Color</a:t>
            </a:r>
          </a:p>
        </p:txBody>
      </p:sp>
      <p:pic>
        <p:nvPicPr>
          <p:cNvPr id="47106" name="Picture 8" descr="MCED00007_00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2014538"/>
            <a:ext cx="2903538" cy="3598862"/>
          </a:xfrm>
        </p:spPr>
      </p:pic>
    </p:spTree>
    <p:extLst>
      <p:ext uri="{BB962C8B-B14F-4D97-AF65-F5344CB8AC3E}">
        <p14:creationId xmlns:p14="http://schemas.microsoft.com/office/powerpoint/2010/main" val="37239486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Color</a:t>
            </a:r>
            <a:endParaRPr lang="en-US" dirty="0"/>
          </a:p>
        </p:txBody>
      </p:sp>
      <p:sp>
        <p:nvSpPr>
          <p:cNvPr id="3" name="Content Placeholder 2"/>
          <p:cNvSpPr>
            <a:spLocks noGrp="1"/>
          </p:cNvSpPr>
          <p:nvPr>
            <p:ph idx="1"/>
          </p:nvPr>
        </p:nvSpPr>
        <p:spPr/>
        <p:txBody>
          <a:bodyPr/>
          <a:lstStyle/>
          <a:p>
            <a:r>
              <a:rPr lang="en-US" dirty="0" smtClean="0"/>
              <a:t>Which </a:t>
            </a:r>
            <a:r>
              <a:rPr lang="en-US" dirty="0" err="1" smtClean="0"/>
              <a:t>handshapes</a:t>
            </a:r>
            <a:r>
              <a:rPr lang="en-US" dirty="0" smtClean="0"/>
              <a:t> are initialized?</a:t>
            </a:r>
            <a:endParaRPr lang="en-US" dirty="0"/>
          </a:p>
        </p:txBody>
      </p:sp>
    </p:spTree>
    <p:extLst>
      <p:ext uri="{BB962C8B-B14F-4D97-AF65-F5344CB8AC3E}">
        <p14:creationId xmlns:p14="http://schemas.microsoft.com/office/powerpoint/2010/main" val="20163638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Calibri" charset="0"/>
                <a:ea typeface="ＭＳ Ｐゴシック" charset="0"/>
                <a:cs typeface="ＭＳ Ｐゴシック" charset="0"/>
              </a:rPr>
              <a:t>Basic Clothing and Appearance</a:t>
            </a:r>
          </a:p>
        </p:txBody>
      </p:sp>
      <p:sp>
        <p:nvSpPr>
          <p:cNvPr id="48130" name="Content Placeholder 2"/>
          <p:cNvSpPr>
            <a:spLocks noGrp="1"/>
          </p:cNvSpPr>
          <p:nvPr>
            <p:ph idx="1"/>
          </p:nvPr>
        </p:nvSpPr>
        <p:spPr/>
        <p:txBody>
          <a:bodyPr/>
          <a:lstStyle/>
          <a:p>
            <a:endParaRPr lang="en-US">
              <a:latin typeface="Constantia" charset="0"/>
              <a:ea typeface="ＭＳ Ｐゴシック" charset="0"/>
              <a:cs typeface="ＭＳ Ｐゴシック" charset="0"/>
            </a:endParaRPr>
          </a:p>
        </p:txBody>
      </p:sp>
    </p:spTree>
    <p:extLst>
      <p:ext uri="{BB962C8B-B14F-4D97-AF65-F5344CB8AC3E}">
        <p14:creationId xmlns:p14="http://schemas.microsoft.com/office/powerpoint/2010/main" val="153809111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1"/>
          </p:nvPr>
        </p:nvSpPr>
        <p:spPr/>
        <p:txBody>
          <a:bodyPr/>
          <a:lstStyle/>
          <a:p>
            <a:pPr>
              <a:defRPr/>
            </a:pPr>
            <a:r>
              <a:rPr lang="en-US"/>
              <a:t>©2007, Jason E. Zinza. All Rights Reserved. Unauthorized duplication prohibited.</a:t>
            </a:r>
          </a:p>
        </p:txBody>
      </p:sp>
      <p:sp>
        <p:nvSpPr>
          <p:cNvPr id="2867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83F5D4-2375-7741-8227-685DECDAD5EB}" type="slidenum">
              <a:rPr lang="en-US" sz="1200">
                <a:solidFill>
                  <a:srgbClr val="045C75"/>
                </a:solidFill>
                <a:latin typeface="Constantia" charset="0"/>
              </a:rPr>
              <a:pPr eaLnBrk="1" hangingPunct="1"/>
              <a:t>37</a:t>
            </a:fld>
            <a:endParaRPr lang="en-US" sz="1200">
              <a:solidFill>
                <a:srgbClr val="045C75"/>
              </a:solidFill>
              <a:latin typeface="Constantia" charset="0"/>
            </a:endParaRPr>
          </a:p>
        </p:txBody>
      </p:sp>
      <p:pic>
        <p:nvPicPr>
          <p:cNvPr id="28675" name="Picture 2" descr="three peopl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828800" y="1000125"/>
            <a:ext cx="5486400" cy="4398963"/>
          </a:xfrm>
        </p:spPr>
      </p:pic>
    </p:spTree>
    <p:extLst>
      <p:ext uri="{BB962C8B-B14F-4D97-AF65-F5344CB8AC3E}">
        <p14:creationId xmlns:p14="http://schemas.microsoft.com/office/powerpoint/2010/main" val="32998891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1"/>
          </p:nvPr>
        </p:nvSpPr>
        <p:spPr/>
        <p:txBody>
          <a:bodyPr/>
          <a:lstStyle/>
          <a:p>
            <a:pPr>
              <a:defRPr/>
            </a:pPr>
            <a:r>
              <a:rPr lang="en-US" dirty="0" smtClean="0"/>
              <a:t>©2007, Jason E. Zinza. All Rights Reserved. Unauthorized duplication prohibited.</a:t>
            </a:r>
          </a:p>
        </p:txBody>
      </p:sp>
      <p:sp>
        <p:nvSpPr>
          <p:cNvPr id="3072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F3418F-4BD2-824D-9AA1-BCAFB7094043}" type="slidenum">
              <a:rPr lang="en-US" sz="1200">
                <a:solidFill>
                  <a:srgbClr val="045C75"/>
                </a:solidFill>
                <a:latin typeface="Constantia" charset="0"/>
              </a:rPr>
              <a:pPr eaLnBrk="1" hangingPunct="1"/>
              <a:t>38</a:t>
            </a:fld>
            <a:endParaRPr lang="en-US" sz="1200">
              <a:solidFill>
                <a:srgbClr val="045C75"/>
              </a:solidFill>
              <a:latin typeface="Constantia" charset="0"/>
            </a:endParaRPr>
          </a:p>
        </p:txBody>
      </p:sp>
      <p:pic>
        <p:nvPicPr>
          <p:cNvPr id="30723" name="Picture 2" descr="reporte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57200" y="1309688"/>
            <a:ext cx="8229600" cy="3779837"/>
          </a:xfrm>
        </p:spPr>
      </p:pic>
    </p:spTree>
    <p:extLst>
      <p:ext uri="{BB962C8B-B14F-4D97-AF65-F5344CB8AC3E}">
        <p14:creationId xmlns:p14="http://schemas.microsoft.com/office/powerpoint/2010/main" val="25615827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1"/>
          </p:nvPr>
        </p:nvSpPr>
        <p:spPr/>
        <p:txBody>
          <a:bodyPr/>
          <a:lstStyle/>
          <a:p>
            <a:pPr>
              <a:defRPr/>
            </a:pPr>
            <a:r>
              <a:rPr lang="en-US" dirty="0" smtClean="0"/>
              <a:t>©2007, Jason E. Zinza. All Rights Reserved. Unauthorized duplication prohibited.</a:t>
            </a:r>
          </a:p>
        </p:txBody>
      </p:sp>
      <p:sp>
        <p:nvSpPr>
          <p:cNvPr id="3277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C4032B-9810-3740-B1EA-44A77306110A}" type="slidenum">
              <a:rPr lang="en-US" sz="1200">
                <a:solidFill>
                  <a:srgbClr val="045C75"/>
                </a:solidFill>
                <a:latin typeface="Constantia" charset="0"/>
              </a:rPr>
              <a:pPr eaLnBrk="1" hangingPunct="1"/>
              <a:t>39</a:t>
            </a:fld>
            <a:endParaRPr lang="en-US" sz="1200">
              <a:solidFill>
                <a:srgbClr val="045C75"/>
              </a:solidFill>
              <a:latin typeface="Constantia" charset="0"/>
            </a:endParaRPr>
          </a:p>
        </p:txBody>
      </p:sp>
      <p:sp>
        <p:nvSpPr>
          <p:cNvPr id="32771" name="Rectangle 2"/>
          <p:cNvSpPr>
            <a:spLocks noGrp="1" noChangeArrowheads="1"/>
          </p:cNvSpPr>
          <p:nvPr>
            <p:ph/>
          </p:nvPr>
        </p:nvSpPr>
        <p:spPr/>
        <p:txBody>
          <a:bodyPr/>
          <a:lstStyle/>
          <a:p>
            <a:pPr eaLnBrk="1" hangingPunct="1"/>
            <a:endParaRPr lang="en-US">
              <a:latin typeface="Constantia" charset="0"/>
              <a:ea typeface="ＭＳ Ｐゴシック" charset="0"/>
              <a:cs typeface="ＭＳ Ｐゴシック" charset="0"/>
            </a:endParaRPr>
          </a:p>
        </p:txBody>
      </p:sp>
      <p:grpSp>
        <p:nvGrpSpPr>
          <p:cNvPr id="32772" name="Group 3"/>
          <p:cNvGrpSpPr>
            <a:grpSpLocks/>
          </p:cNvGrpSpPr>
          <p:nvPr/>
        </p:nvGrpSpPr>
        <p:grpSpPr bwMode="auto">
          <a:xfrm rot="5400000">
            <a:off x="2513807" y="-608807"/>
            <a:ext cx="4114800" cy="7923213"/>
            <a:chOff x="2961" y="1152"/>
            <a:chExt cx="6480" cy="12477"/>
          </a:xfrm>
        </p:grpSpPr>
        <p:pic>
          <p:nvPicPr>
            <p:cNvPr id="32773" name="Picture 4" descr="describ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 y="5286"/>
              <a:ext cx="6218" cy="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descr="describ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 y="9648"/>
              <a:ext cx="5040" cy="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descr="describ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1" y="1152"/>
              <a:ext cx="6480" cy="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782649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704850"/>
            <a:ext cx="8229600" cy="512763"/>
          </a:xfrm>
        </p:spPr>
        <p:txBody>
          <a:bodyPr>
            <a:normAutofit fontScale="90000"/>
          </a:bodyPr>
          <a:lstStyle/>
          <a:p>
            <a:r>
              <a:rPr lang="en-US" dirty="0" smtClean="0">
                <a:latin typeface="Calibri" charset="0"/>
                <a:ea typeface="ＭＳ Ｐゴシック" charset="0"/>
                <a:cs typeface="ＭＳ Ｐゴシック" charset="0"/>
              </a:rPr>
              <a:t>Review Survival </a:t>
            </a:r>
            <a:r>
              <a:rPr lang="en-US" dirty="0">
                <a:latin typeface="Calibri" charset="0"/>
                <a:ea typeface="ＭＳ Ｐゴシック" charset="0"/>
                <a:cs typeface="ＭＳ Ｐゴシック" charset="0"/>
              </a:rPr>
              <a:t>Signs</a:t>
            </a:r>
          </a:p>
        </p:txBody>
      </p:sp>
      <p:sp>
        <p:nvSpPr>
          <p:cNvPr id="17410" name="Content Placeholder 2"/>
          <p:cNvSpPr>
            <a:spLocks noGrp="1"/>
          </p:cNvSpPr>
          <p:nvPr>
            <p:ph sz="half" idx="1"/>
          </p:nvPr>
        </p:nvSpPr>
        <p:spPr>
          <a:xfrm>
            <a:off x="457200" y="1400175"/>
            <a:ext cx="4038600" cy="4954588"/>
          </a:xfrm>
        </p:spPr>
        <p:txBody>
          <a:bodyPr>
            <a:normAutofit lnSpcReduction="10000"/>
          </a:bodyPr>
          <a:lstStyle/>
          <a:p>
            <a:pPr marL="0" indent="0">
              <a:buNone/>
              <a:defRPr/>
            </a:pPr>
            <a:endParaRPr lang="en-US" dirty="0">
              <a:latin typeface="Constantia" charset="0"/>
              <a:ea typeface="ＭＳ Ｐゴシック" charset="0"/>
              <a:cs typeface="ＭＳ Ｐゴシック" charset="0"/>
            </a:endParaRPr>
          </a:p>
          <a:p>
            <a:pPr marL="514350" indent="-514350">
              <a:buFont typeface="+mj-lt"/>
              <a:buAutoNum type="arabicPeriod"/>
              <a:defRPr/>
            </a:pPr>
            <a:r>
              <a:rPr lang="en-US" dirty="0" smtClean="0">
                <a:latin typeface="Constantia" charset="0"/>
                <a:ea typeface="ＭＳ Ｐゴシック" charset="0"/>
                <a:cs typeface="ＭＳ Ｐゴシック" charset="0"/>
              </a:rPr>
              <a:t>BREAK</a:t>
            </a:r>
          </a:p>
          <a:p>
            <a:pPr marL="514350" indent="-514350">
              <a:buFont typeface="+mj-lt"/>
              <a:buAutoNum type="arabicPeriod"/>
              <a:defRPr/>
            </a:pPr>
            <a:r>
              <a:rPr lang="en-US" dirty="0" smtClean="0">
                <a:latin typeface="Constantia" charset="0"/>
                <a:ea typeface="ＭＳ Ｐゴシック" charset="0"/>
                <a:cs typeface="ＭＳ Ｐゴシック" charset="0"/>
              </a:rPr>
              <a:t>EMAIL</a:t>
            </a:r>
          </a:p>
          <a:p>
            <a:pPr marL="514350" indent="-514350">
              <a:buFont typeface="+mj-lt"/>
              <a:buAutoNum type="arabicPeriod"/>
              <a:defRPr/>
            </a:pPr>
            <a:r>
              <a:rPr lang="en-US" dirty="0" smtClean="0">
                <a:latin typeface="Constantia" charset="0"/>
                <a:ea typeface="ＭＳ Ｐゴシック" charset="0"/>
                <a:cs typeface="ＭＳ Ｐゴシック" charset="0"/>
              </a:rPr>
              <a:t>QUIZ, TEST, or EXAM</a:t>
            </a:r>
          </a:p>
          <a:p>
            <a:pPr marL="514350" indent="-514350">
              <a:buFont typeface="+mj-lt"/>
              <a:buAutoNum type="arabicPeriod"/>
              <a:defRPr/>
            </a:pPr>
            <a:r>
              <a:rPr lang="en-US" dirty="0" smtClean="0">
                <a:latin typeface="Constantia" charset="0"/>
                <a:ea typeface="ＭＳ Ｐゴシック" charset="0"/>
                <a:cs typeface="ＭＳ Ｐゴシック" charset="0"/>
              </a:rPr>
              <a:t>RIGHT or CORRECT</a:t>
            </a:r>
          </a:p>
          <a:p>
            <a:pPr marL="514350" indent="-514350">
              <a:buFont typeface="+mj-lt"/>
              <a:buAutoNum type="arabicPeriod"/>
              <a:defRPr/>
            </a:pPr>
            <a:r>
              <a:rPr lang="en-US" dirty="0" smtClean="0">
                <a:latin typeface="Constantia" charset="0"/>
                <a:ea typeface="ＭＳ Ｐゴシック" charset="0"/>
                <a:cs typeface="ＭＳ Ｐゴシック" charset="0"/>
              </a:rPr>
              <a:t>WRONG</a:t>
            </a:r>
          </a:p>
          <a:p>
            <a:pPr marL="514350" indent="-514350">
              <a:buFont typeface="+mj-lt"/>
              <a:buAutoNum type="arabicPeriod"/>
              <a:defRPr/>
            </a:pPr>
            <a:r>
              <a:rPr lang="en-US" dirty="0" smtClean="0">
                <a:latin typeface="Constantia" charset="0"/>
                <a:ea typeface="ＭＳ Ｐゴシック" charset="0"/>
                <a:cs typeface="ＭＳ Ｐゴシック" charset="0"/>
              </a:rPr>
              <a:t>STOP</a:t>
            </a:r>
          </a:p>
          <a:p>
            <a:pPr marL="514350" indent="-514350">
              <a:buFont typeface="+mj-lt"/>
              <a:buAutoNum type="arabicPeriod"/>
              <a:defRPr/>
            </a:pPr>
            <a:r>
              <a:rPr lang="en-US" dirty="0" smtClean="0">
                <a:latin typeface="Constantia" charset="0"/>
                <a:ea typeface="ＭＳ Ｐゴシック" charset="0"/>
                <a:cs typeface="ＭＳ Ｐゴシック" charset="0"/>
              </a:rPr>
              <a:t>GO AHEAD or PROCEED</a:t>
            </a:r>
          </a:p>
          <a:p>
            <a:pPr marL="514350" indent="-514350">
              <a:buFont typeface="+mj-lt"/>
              <a:buAutoNum type="arabicPeriod"/>
              <a:defRPr/>
            </a:pPr>
            <a:r>
              <a:rPr lang="en-US" dirty="0" smtClean="0">
                <a:latin typeface="Constantia" charset="0"/>
                <a:ea typeface="ＭＳ Ｐゴシック" charset="0"/>
                <a:cs typeface="ＭＳ Ｐゴシック" charset="0"/>
              </a:rPr>
              <a:t>GIVE-TO</a:t>
            </a:r>
          </a:p>
          <a:p>
            <a:pPr marL="514350" indent="-514350">
              <a:buFont typeface="+mj-lt"/>
              <a:buAutoNum type="arabicPeriod"/>
              <a:defRPr/>
            </a:pPr>
            <a:r>
              <a:rPr lang="en-US" dirty="0" smtClean="0">
                <a:latin typeface="Constantia" charset="0"/>
                <a:ea typeface="ＭＳ Ｐゴシック" charset="0"/>
                <a:cs typeface="ＭＳ Ｐゴシック" charset="0"/>
              </a:rPr>
              <a:t>SORRY</a:t>
            </a:r>
          </a:p>
        </p:txBody>
      </p:sp>
      <p:sp>
        <p:nvSpPr>
          <p:cNvPr id="17411" name="Content Placeholder 3"/>
          <p:cNvSpPr>
            <a:spLocks noGrp="1"/>
          </p:cNvSpPr>
          <p:nvPr>
            <p:ph sz="half" idx="2"/>
          </p:nvPr>
        </p:nvSpPr>
        <p:spPr>
          <a:xfrm>
            <a:off x="4648200" y="933450"/>
            <a:ext cx="4038600" cy="5421313"/>
          </a:xfrm>
        </p:spPr>
        <p:txBody>
          <a:bodyPr>
            <a:normAutofit lnSpcReduction="10000"/>
          </a:bodyPr>
          <a:lstStyle/>
          <a:p>
            <a:pPr marL="0" indent="0">
              <a:buNone/>
            </a:pPr>
            <a:endParaRPr lang="en-US" dirty="0">
              <a:latin typeface="Constantia" charset="0"/>
              <a:ea typeface="ＭＳ Ｐゴシック" charset="0"/>
              <a:cs typeface="ＭＳ Ｐゴシック" charset="0"/>
            </a:endParaRPr>
          </a:p>
        </p:txBody>
      </p:sp>
    </p:spTree>
    <p:extLst>
      <p:ext uri="{BB962C8B-B14F-4D97-AF65-F5344CB8AC3E}">
        <p14:creationId xmlns:p14="http://schemas.microsoft.com/office/powerpoint/2010/main" val="7417519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p:cNvSpPr>
          <p:nvPr>
            <p:ph type="title"/>
          </p:nvPr>
        </p:nvSpPr>
        <p:spPr>
          <a:xfrm>
            <a:off x="457200" y="704850"/>
            <a:ext cx="8229600" cy="565150"/>
          </a:xfrm>
        </p:spPr>
        <p:txBody>
          <a:bodyPr>
            <a:normAutofit fontScale="90000"/>
          </a:bodyPr>
          <a:lstStyle/>
          <a:p>
            <a:pPr eaLnBrk="1" hangingPunct="1"/>
            <a:r>
              <a:rPr lang="en-US">
                <a:latin typeface="Calibri" charset="0"/>
                <a:ea typeface="ＭＳ Ｐゴシック" charset="0"/>
                <a:cs typeface="ＭＳ Ｐゴシック" charset="0"/>
              </a:rPr>
              <a:t>Breakaway</a:t>
            </a:r>
          </a:p>
        </p:txBody>
      </p:sp>
      <p:sp>
        <p:nvSpPr>
          <p:cNvPr id="46082" name="Rectangle 3"/>
          <p:cNvSpPr>
            <a:spLocks noGrp="1" noChangeArrowheads="1"/>
          </p:cNvSpPr>
          <p:nvPr>
            <p:ph idx="1"/>
          </p:nvPr>
        </p:nvSpPr>
        <p:spPr>
          <a:xfrm>
            <a:off x="457200" y="1524000"/>
            <a:ext cx="8229600" cy="4525963"/>
          </a:xfrm>
        </p:spPr>
        <p:txBody>
          <a:bodyPr/>
          <a:lstStyle/>
          <a:p>
            <a:pPr eaLnBrk="1" hangingPunct="1"/>
            <a:r>
              <a:rPr lang="en-US">
                <a:latin typeface="Constantia" charset="0"/>
                <a:ea typeface="ＭＳ Ｐゴシック" charset="0"/>
                <a:cs typeface="ＭＳ Ｐゴシック" charset="0"/>
              </a:rPr>
              <a:t>Game</a:t>
            </a:r>
          </a:p>
          <a:p>
            <a:pPr lvl="1"/>
            <a:r>
              <a:rPr lang="en-US">
                <a:latin typeface="Constantia" charset="0"/>
                <a:ea typeface="ＭＳ Ｐゴシック" charset="0"/>
              </a:rPr>
              <a:t>Sign your number and someone else’s number. The person with the second number signs their number and someone else’s number, and so on. </a:t>
            </a:r>
          </a:p>
        </p:txBody>
      </p:sp>
    </p:spTree>
    <p:extLst>
      <p:ext uri="{BB962C8B-B14F-4D97-AF65-F5344CB8AC3E}">
        <p14:creationId xmlns:p14="http://schemas.microsoft.com/office/powerpoint/2010/main" val="10329815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2057400" y="9144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tabLst>
                <a:tab pos="569913" algn="l"/>
                <a:tab pos="1139825" algn="l"/>
                <a:tab pos="2909888" algn="l"/>
                <a:tab pos="4059238" algn="l"/>
                <a:tab pos="4110038" algn="l"/>
              </a:tabLst>
            </a:pPr>
            <a:r>
              <a:rPr lang="en-US" sz="4000"/>
              <a:t>The Classroom</a:t>
            </a:r>
          </a:p>
        </p:txBody>
      </p:sp>
      <p:pic>
        <p:nvPicPr>
          <p:cNvPr id="51202" name="Picture 5" descr="classroom-span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70104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603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1905000" y="2057400"/>
            <a:ext cx="56388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tabLst>
                <a:tab pos="569913" algn="l"/>
                <a:tab pos="630238" algn="l"/>
                <a:tab pos="1139825" algn="l"/>
                <a:tab pos="1430338" algn="l"/>
                <a:tab pos="1776413" algn="l"/>
                <a:tab pos="4059238" algn="l"/>
                <a:tab pos="4110038" algn="l"/>
              </a:tabLst>
            </a:pPr>
            <a:r>
              <a:rPr lang="en-US" sz="2000" dirty="0">
                <a:solidFill>
                  <a:srgbClr val="411A85"/>
                </a:solidFill>
              </a:rPr>
              <a:t>Signer </a:t>
            </a:r>
            <a:r>
              <a:rPr lang="en-US" sz="2000" dirty="0"/>
              <a:t>	A: Spell a name, ask whose name it is</a:t>
            </a:r>
          </a:p>
          <a:p>
            <a:pPr>
              <a:spcBef>
                <a:spcPct val="20000"/>
              </a:spcBef>
              <a:tabLst>
                <a:tab pos="569913" algn="l"/>
                <a:tab pos="630238" algn="l"/>
                <a:tab pos="1139825" algn="l"/>
                <a:tab pos="1430338" algn="l"/>
                <a:tab pos="1776413" algn="l"/>
                <a:tab pos="4059238" algn="l"/>
                <a:tab pos="4110038" algn="l"/>
              </a:tabLst>
            </a:pPr>
            <a:r>
              <a:rPr lang="en-US" sz="2000" dirty="0">
                <a:solidFill>
                  <a:srgbClr val="411A85"/>
                </a:solidFill>
              </a:rPr>
              <a:t>Signer </a:t>
            </a:r>
            <a:r>
              <a:rPr lang="en-US" sz="2000" dirty="0"/>
              <a:t>	B: Identify who (raise brows):</a:t>
            </a:r>
          </a:p>
          <a:p>
            <a:pPr>
              <a:spcBef>
                <a:spcPct val="20000"/>
              </a:spcBef>
              <a:tabLst>
                <a:tab pos="569913" algn="l"/>
                <a:tab pos="630238" algn="l"/>
                <a:tab pos="1139825" algn="l"/>
                <a:tab pos="1430338" algn="l"/>
                <a:tab pos="1776413" algn="l"/>
                <a:tab pos="4059238" algn="l"/>
                <a:tab pos="4110038" algn="l"/>
              </a:tabLst>
            </a:pPr>
            <a:r>
              <a:rPr lang="en-US" sz="2000" dirty="0"/>
              <a:t>					</a:t>
            </a:r>
            <a:r>
              <a:rPr lang="en-US" dirty="0"/>
              <a:t>•</a:t>
            </a:r>
            <a:r>
              <a:rPr lang="en-US" sz="2000" dirty="0"/>
              <a:t> gender</a:t>
            </a:r>
          </a:p>
          <a:p>
            <a:pPr>
              <a:spcBef>
                <a:spcPct val="20000"/>
              </a:spcBef>
              <a:tabLst>
                <a:tab pos="569913" algn="l"/>
                <a:tab pos="630238" algn="l"/>
                <a:tab pos="1139825" algn="l"/>
                <a:tab pos="1430338" algn="l"/>
                <a:tab pos="1776413" algn="l"/>
                <a:tab pos="4059238" algn="l"/>
                <a:tab pos="4110038" algn="l"/>
              </a:tabLst>
            </a:pPr>
            <a:r>
              <a:rPr lang="en-US" sz="2000" dirty="0"/>
              <a:t>					</a:t>
            </a:r>
            <a:r>
              <a:rPr lang="en-US" dirty="0"/>
              <a:t>•</a:t>
            </a:r>
            <a:r>
              <a:rPr lang="en-US" sz="2000" dirty="0"/>
              <a:t> brief description</a:t>
            </a:r>
          </a:p>
          <a:p>
            <a:pPr>
              <a:spcBef>
                <a:spcPct val="20000"/>
              </a:spcBef>
              <a:tabLst>
                <a:tab pos="569913" algn="l"/>
                <a:tab pos="630238" algn="l"/>
                <a:tab pos="1139825" algn="l"/>
                <a:tab pos="1430338" algn="l"/>
                <a:tab pos="1776413" algn="l"/>
                <a:tab pos="4059238" algn="l"/>
                <a:tab pos="4110038" algn="l"/>
              </a:tabLst>
            </a:pPr>
            <a:r>
              <a:rPr lang="en-US" sz="2000" dirty="0"/>
              <a:t>					</a:t>
            </a:r>
            <a:r>
              <a:rPr lang="en-US" dirty="0"/>
              <a:t>•</a:t>
            </a:r>
            <a:r>
              <a:rPr lang="en-US" sz="2000" dirty="0"/>
              <a:t> point out and glance</a:t>
            </a:r>
          </a:p>
          <a:p>
            <a:pPr>
              <a:spcBef>
                <a:spcPct val="20000"/>
              </a:spcBef>
              <a:tabLst>
                <a:tab pos="569913" algn="l"/>
                <a:tab pos="630238" algn="l"/>
                <a:tab pos="1139825" algn="l"/>
                <a:tab pos="1430338" algn="l"/>
                <a:tab pos="1776413" algn="l"/>
                <a:tab pos="4059238" algn="l"/>
                <a:tab pos="4110038" algn="l"/>
              </a:tabLst>
            </a:pPr>
            <a:r>
              <a:rPr lang="en-US" sz="2000" dirty="0"/>
              <a:t>			A: Glance and nod</a:t>
            </a:r>
          </a:p>
          <a:p>
            <a:pPr>
              <a:spcBef>
                <a:spcPct val="20000"/>
              </a:spcBef>
              <a:tabLst>
                <a:tab pos="569913" algn="l"/>
                <a:tab pos="630238" algn="l"/>
                <a:tab pos="1139825" algn="l"/>
                <a:tab pos="1430338" algn="l"/>
                <a:tab pos="1776413" algn="l"/>
                <a:tab pos="4059238" algn="l"/>
                <a:tab pos="4110038" algn="l"/>
              </a:tabLst>
            </a:pPr>
            <a:r>
              <a:rPr lang="en-US" sz="2000" dirty="0">
                <a:solidFill>
                  <a:srgbClr val="411A85"/>
                </a:solidFill>
              </a:rPr>
              <a:t>			</a:t>
            </a:r>
            <a:r>
              <a:rPr lang="en-US" sz="2000" dirty="0"/>
              <a:t>B: Affirm (nod)</a:t>
            </a:r>
          </a:p>
        </p:txBody>
      </p:sp>
      <p:sp>
        <p:nvSpPr>
          <p:cNvPr id="2" name="Title 1"/>
          <p:cNvSpPr>
            <a:spLocks noGrp="1"/>
          </p:cNvSpPr>
          <p:nvPr>
            <p:ph type="title"/>
          </p:nvPr>
        </p:nvSpPr>
        <p:spPr/>
        <p:txBody>
          <a:bodyPr>
            <a:normAutofit fontScale="90000"/>
          </a:bodyPr>
          <a:lstStyle/>
          <a:p>
            <a:r>
              <a:rPr lang="en-US" dirty="0" smtClean="0"/>
              <a:t>Identifying Basic Clothing and Hair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286634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2438400" y="2362200"/>
            <a:ext cx="46482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ts val="3600"/>
              </a:lnSpc>
              <a:spcBef>
                <a:spcPct val="20000"/>
              </a:spcBef>
              <a:tabLst>
                <a:tab pos="569913" algn="l"/>
                <a:tab pos="1139825" algn="l"/>
                <a:tab pos="2909888" algn="l"/>
                <a:tab pos="4059238" algn="l"/>
                <a:tab pos="4110038" algn="l"/>
              </a:tabLst>
            </a:pPr>
            <a:r>
              <a:rPr lang="en-US" sz="2500"/>
              <a:t>Look at each student and see if you know their name. If you are not sure, ask that person.</a:t>
            </a:r>
            <a:r>
              <a:rPr lang="en-US" sz="2000"/>
              <a:t> </a:t>
            </a:r>
          </a:p>
        </p:txBody>
      </p:sp>
      <p:sp>
        <p:nvSpPr>
          <p:cNvPr id="44034" name="Title 1"/>
          <p:cNvSpPr>
            <a:spLocks noGrp="1"/>
          </p:cNvSpPr>
          <p:nvPr>
            <p:ph type="title"/>
          </p:nvPr>
        </p:nvSpPr>
        <p:spPr/>
        <p:txBody>
          <a:bodyPr/>
          <a:lstStyle/>
          <a:p>
            <a:r>
              <a:rPr lang="en-US" dirty="0" smtClean="0">
                <a:latin typeface="Calibri" charset="0"/>
                <a:ea typeface="ＭＳ Ｐゴシック" charset="0"/>
                <a:cs typeface="ＭＳ Ｐゴシック" charset="0"/>
              </a:rPr>
              <a:t>Lesson 1:8 Asking Who</a:t>
            </a:r>
            <a:endParaRPr lang="en-US" dirty="0">
              <a:latin typeface="Calibri" charset="0"/>
              <a:ea typeface="ＭＳ Ｐゴシック" charset="0"/>
              <a:cs typeface="ＭＳ Ｐゴシック" charset="0"/>
            </a:endParaRPr>
          </a:p>
        </p:txBody>
      </p:sp>
      <p:sp>
        <p:nvSpPr>
          <p:cNvPr id="44035" name="Content Placeholder 2"/>
          <p:cNvSpPr>
            <a:spLocks noGrp="1"/>
          </p:cNvSpPr>
          <p:nvPr>
            <p:ph idx="1"/>
          </p:nvPr>
        </p:nvSpPr>
        <p:spPr/>
        <p:txBody>
          <a:bodyPr/>
          <a:lstStyle/>
          <a:p>
            <a:endParaRPr lang="en-US">
              <a:latin typeface="Constantia" charset="0"/>
              <a:ea typeface="ＭＳ Ｐゴシック" charset="0"/>
              <a:cs typeface="ＭＳ Ｐゴシック" charset="0"/>
            </a:endParaRPr>
          </a:p>
        </p:txBody>
      </p:sp>
    </p:spTree>
    <p:extLst>
      <p:ext uri="{BB962C8B-B14F-4D97-AF65-F5344CB8AC3E}">
        <p14:creationId xmlns:p14="http://schemas.microsoft.com/office/powerpoint/2010/main" val="25284195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1905000" y="2057400"/>
            <a:ext cx="56388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20000"/>
              </a:spcBef>
              <a:tabLst>
                <a:tab pos="569913" algn="l"/>
                <a:tab pos="630238" algn="l"/>
                <a:tab pos="1139825" algn="l"/>
                <a:tab pos="1430338" algn="l"/>
                <a:tab pos="1776413" algn="l"/>
                <a:tab pos="4059238" algn="l"/>
                <a:tab pos="4110038" algn="l"/>
              </a:tabLst>
            </a:pPr>
            <a:r>
              <a:rPr lang="en-US" sz="2000">
                <a:solidFill>
                  <a:srgbClr val="411A85"/>
                </a:solidFill>
              </a:rPr>
              <a:t>Signer </a:t>
            </a:r>
            <a:r>
              <a:rPr lang="en-US" sz="2000"/>
              <a:t>	A: Spell a name, ask whose name it is</a:t>
            </a:r>
          </a:p>
          <a:p>
            <a:pPr eaLnBrk="1" hangingPunct="1">
              <a:spcBef>
                <a:spcPct val="20000"/>
              </a:spcBef>
              <a:tabLst>
                <a:tab pos="569913" algn="l"/>
                <a:tab pos="630238" algn="l"/>
                <a:tab pos="1139825" algn="l"/>
                <a:tab pos="1430338" algn="l"/>
                <a:tab pos="1776413" algn="l"/>
                <a:tab pos="4059238" algn="l"/>
                <a:tab pos="4110038" algn="l"/>
              </a:tabLst>
            </a:pPr>
            <a:r>
              <a:rPr lang="en-US" sz="2000">
                <a:solidFill>
                  <a:srgbClr val="411A85"/>
                </a:solidFill>
              </a:rPr>
              <a:t>Signer </a:t>
            </a:r>
            <a:r>
              <a:rPr lang="en-US" sz="2000"/>
              <a:t>	B: Identify who (raise brows):</a:t>
            </a:r>
          </a:p>
          <a:p>
            <a:pPr eaLnBrk="1" hangingPunct="1">
              <a:spcBef>
                <a:spcPct val="20000"/>
              </a:spcBef>
              <a:tabLst>
                <a:tab pos="569913" algn="l"/>
                <a:tab pos="630238" algn="l"/>
                <a:tab pos="1139825" algn="l"/>
                <a:tab pos="1430338" algn="l"/>
                <a:tab pos="1776413" algn="l"/>
                <a:tab pos="4059238" algn="l"/>
                <a:tab pos="4110038" algn="l"/>
              </a:tabLst>
            </a:pPr>
            <a:r>
              <a:rPr lang="en-US" sz="2000"/>
              <a:t>					</a:t>
            </a:r>
            <a:r>
              <a:rPr lang="en-US" sz="1800"/>
              <a:t>•</a:t>
            </a:r>
            <a:r>
              <a:rPr lang="en-US" sz="2000"/>
              <a:t> gender</a:t>
            </a:r>
          </a:p>
          <a:p>
            <a:pPr eaLnBrk="1" hangingPunct="1">
              <a:spcBef>
                <a:spcPct val="20000"/>
              </a:spcBef>
              <a:tabLst>
                <a:tab pos="569913" algn="l"/>
                <a:tab pos="630238" algn="l"/>
                <a:tab pos="1139825" algn="l"/>
                <a:tab pos="1430338" algn="l"/>
                <a:tab pos="1776413" algn="l"/>
                <a:tab pos="4059238" algn="l"/>
                <a:tab pos="4110038" algn="l"/>
              </a:tabLst>
            </a:pPr>
            <a:r>
              <a:rPr lang="en-US" sz="2000"/>
              <a:t>					</a:t>
            </a:r>
            <a:r>
              <a:rPr lang="en-US" sz="1800"/>
              <a:t>•</a:t>
            </a:r>
            <a:r>
              <a:rPr lang="en-US" sz="2000"/>
              <a:t> brief description</a:t>
            </a:r>
          </a:p>
          <a:p>
            <a:pPr eaLnBrk="1" hangingPunct="1">
              <a:spcBef>
                <a:spcPct val="20000"/>
              </a:spcBef>
              <a:tabLst>
                <a:tab pos="569913" algn="l"/>
                <a:tab pos="630238" algn="l"/>
                <a:tab pos="1139825" algn="l"/>
                <a:tab pos="1430338" algn="l"/>
                <a:tab pos="1776413" algn="l"/>
                <a:tab pos="4059238" algn="l"/>
                <a:tab pos="4110038" algn="l"/>
              </a:tabLst>
            </a:pPr>
            <a:r>
              <a:rPr lang="en-US" sz="2000"/>
              <a:t>					</a:t>
            </a:r>
            <a:r>
              <a:rPr lang="en-US" sz="1800"/>
              <a:t>•</a:t>
            </a:r>
            <a:r>
              <a:rPr lang="en-US" sz="2000"/>
              <a:t> point out and glance</a:t>
            </a:r>
          </a:p>
          <a:p>
            <a:pPr eaLnBrk="1" hangingPunct="1">
              <a:spcBef>
                <a:spcPct val="20000"/>
              </a:spcBef>
              <a:tabLst>
                <a:tab pos="569913" algn="l"/>
                <a:tab pos="630238" algn="l"/>
                <a:tab pos="1139825" algn="l"/>
                <a:tab pos="1430338" algn="l"/>
                <a:tab pos="1776413" algn="l"/>
                <a:tab pos="4059238" algn="l"/>
                <a:tab pos="4110038" algn="l"/>
              </a:tabLst>
            </a:pPr>
            <a:r>
              <a:rPr lang="en-US" sz="2000"/>
              <a:t>			A: Glance and nod</a:t>
            </a:r>
          </a:p>
          <a:p>
            <a:pPr eaLnBrk="1" hangingPunct="1">
              <a:spcBef>
                <a:spcPct val="20000"/>
              </a:spcBef>
              <a:tabLst>
                <a:tab pos="569913" algn="l"/>
                <a:tab pos="630238" algn="l"/>
                <a:tab pos="1139825" algn="l"/>
                <a:tab pos="1430338" algn="l"/>
                <a:tab pos="1776413" algn="l"/>
                <a:tab pos="4059238" algn="l"/>
                <a:tab pos="4110038" algn="l"/>
              </a:tabLst>
            </a:pPr>
            <a:r>
              <a:rPr lang="en-US" sz="2000">
                <a:solidFill>
                  <a:srgbClr val="411A85"/>
                </a:solidFill>
              </a:rPr>
              <a:t>			</a:t>
            </a:r>
            <a:r>
              <a:rPr lang="en-US" sz="2000"/>
              <a:t>B: Affirm (nod)</a:t>
            </a:r>
          </a:p>
        </p:txBody>
      </p:sp>
    </p:spTree>
    <p:extLst>
      <p:ext uri="{BB962C8B-B14F-4D97-AF65-F5344CB8AC3E}">
        <p14:creationId xmlns:p14="http://schemas.microsoft.com/office/powerpoint/2010/main" val="92082663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Calibri" charset="0"/>
                <a:ea typeface="ＭＳ Ｐゴシック" charset="0"/>
                <a:cs typeface="ＭＳ Ｐゴシック" charset="0"/>
              </a:rPr>
              <a:t>Did You Realize?</a:t>
            </a:r>
          </a:p>
        </p:txBody>
      </p:sp>
      <p:sp>
        <p:nvSpPr>
          <p:cNvPr id="53250" name="Content Placeholder 2"/>
          <p:cNvSpPr>
            <a:spLocks noGrp="1"/>
          </p:cNvSpPr>
          <p:nvPr>
            <p:ph idx="1"/>
          </p:nvPr>
        </p:nvSpPr>
        <p:spPr/>
        <p:txBody>
          <a:bodyPr/>
          <a:lstStyle/>
          <a:p>
            <a:pPr>
              <a:buFont typeface="Wingdings 2" charset="0"/>
              <a:buNone/>
            </a:pPr>
            <a:r>
              <a:rPr lang="en-US">
                <a:latin typeface="Constantia" charset="0"/>
                <a:ea typeface="ＭＳ Ｐゴシック" charset="0"/>
                <a:cs typeface="ＭＳ Ｐゴシック" charset="0"/>
              </a:rPr>
              <a:t>	The hands on the statue of Abraham Lincoln at the Lincoln Memorial in Washington DC appear to spell out the initials A and L. Legend has it that Daniel Chester French, the famed sculptor, was influenced by his earlier bronze sculpture found on the Gallaudet University campus of Thomas Hopkins Gallaudet teaching a Deaf girl whose hand is forming the letter of her first name, Alice. </a:t>
            </a:r>
          </a:p>
        </p:txBody>
      </p:sp>
    </p:spTree>
    <p:extLst>
      <p:ext uri="{BB962C8B-B14F-4D97-AF65-F5344CB8AC3E}">
        <p14:creationId xmlns:p14="http://schemas.microsoft.com/office/powerpoint/2010/main" val="39133081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a:latin typeface="Calibri" charset="0"/>
              <a:ea typeface="ＭＳ Ｐゴシック" charset="0"/>
              <a:cs typeface="ＭＳ Ｐゴシック" charset="0"/>
            </a:endParaRPr>
          </a:p>
        </p:txBody>
      </p:sp>
      <p:pic>
        <p:nvPicPr>
          <p:cNvPr id="54274" name="Content Placeholder 5" descr="close up of Lincoln Memorial.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105400" y="1676400"/>
            <a:ext cx="2667000" cy="4029075"/>
          </a:xfrm>
        </p:spPr>
      </p:pic>
      <p:pic>
        <p:nvPicPr>
          <p:cNvPr id="54275" name="Picture 6" descr="close up of Thomas H Gallaudet and Al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29146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79928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Deaf Cultural Behaviors</a:t>
            </a:r>
            <a:endParaRPr lang="en-US" dirty="0"/>
          </a:p>
        </p:txBody>
      </p:sp>
      <p:sp>
        <p:nvSpPr>
          <p:cNvPr id="5" name="Content Placeholder 4"/>
          <p:cNvSpPr>
            <a:spLocks noGrp="1"/>
          </p:cNvSpPr>
          <p:nvPr>
            <p:ph idx="1"/>
          </p:nvPr>
        </p:nvSpPr>
        <p:spPr/>
        <p:txBody>
          <a:bodyPr>
            <a:normAutofit/>
          </a:bodyPr>
          <a:lstStyle/>
          <a:p>
            <a:r>
              <a:rPr lang="en-US" dirty="0" smtClean="0"/>
              <a:t>Getting Attention:</a:t>
            </a:r>
          </a:p>
          <a:p>
            <a:pPr lvl="1"/>
            <a:r>
              <a:rPr lang="en-US" dirty="0" err="1" smtClean="0"/>
              <a:t>Handwave</a:t>
            </a:r>
            <a:endParaRPr lang="en-US" dirty="0" smtClean="0"/>
          </a:p>
          <a:p>
            <a:pPr lvl="1"/>
            <a:r>
              <a:rPr lang="en-US" dirty="0" smtClean="0"/>
              <a:t>Shoulder Tap</a:t>
            </a:r>
          </a:p>
          <a:p>
            <a:pPr marL="393192" lvl="1" indent="0">
              <a:buNone/>
            </a:pPr>
            <a:endParaRPr lang="en-US" dirty="0"/>
          </a:p>
        </p:txBody>
      </p:sp>
    </p:spTree>
    <p:extLst>
      <p:ext uri="{BB962C8B-B14F-4D97-AF65-F5344CB8AC3E}">
        <p14:creationId xmlns:p14="http://schemas.microsoft.com/office/powerpoint/2010/main" val="178825172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845621"/>
          </a:xfrm>
        </p:spPr>
        <p:txBody>
          <a:bodyPr/>
          <a:lstStyle/>
          <a:p>
            <a:r>
              <a:rPr lang="en-US" dirty="0" smtClean="0"/>
              <a:t>Deaf Cultural Behaviors</a:t>
            </a:r>
            <a:endParaRPr lang="en-US" dirty="0"/>
          </a:p>
        </p:txBody>
      </p:sp>
      <p:sp>
        <p:nvSpPr>
          <p:cNvPr id="5" name="Content Placeholder 4"/>
          <p:cNvSpPr>
            <a:spLocks noGrp="1"/>
          </p:cNvSpPr>
          <p:nvPr>
            <p:ph idx="1"/>
          </p:nvPr>
        </p:nvSpPr>
        <p:spPr>
          <a:xfrm>
            <a:off x="457200" y="1700375"/>
            <a:ext cx="8229600" cy="4624225"/>
          </a:xfrm>
        </p:spPr>
        <p:txBody>
          <a:bodyPr>
            <a:normAutofit fontScale="85000" lnSpcReduction="20000"/>
          </a:bodyPr>
          <a:lstStyle/>
          <a:p>
            <a:r>
              <a:rPr lang="en-US" dirty="0" smtClean="0"/>
              <a:t>Voices</a:t>
            </a:r>
          </a:p>
          <a:p>
            <a:pPr lvl="1"/>
            <a:r>
              <a:rPr lang="en-US" dirty="0" smtClean="0"/>
              <a:t>Using your voice to talk to another hearing individual instead of signing when a Deaf person is near is considered rude. Develop the habit of always signing when you know a Deaf person is in the same room with you. This way, everybody has equal access to what is being communicated.</a:t>
            </a:r>
          </a:p>
          <a:p>
            <a:pPr marL="393192" lvl="1" indent="0">
              <a:buNone/>
            </a:pPr>
            <a:endParaRPr lang="en-US" dirty="0" smtClean="0"/>
          </a:p>
          <a:p>
            <a:pPr lvl="1"/>
            <a:r>
              <a:rPr lang="en-US" dirty="0" smtClean="0"/>
              <a:t> If you must speak to a hearing person who doesn’t know ASL, then tell your Deaf friend or teacher that first, before speaking. You may be surprised to learn that most Deaf people know when hearing people are talking, even if someone is whispering. How so? Remember, Deaf people rely on their vision far more than hearing people do! Your teacher may remind you to turn off voice if you’re being rude in class. </a:t>
            </a:r>
          </a:p>
          <a:p>
            <a:pPr marL="393192" lvl="1" indent="0">
              <a:buNone/>
            </a:pPr>
            <a:endParaRPr lang="en-US" dirty="0" smtClean="0"/>
          </a:p>
          <a:p>
            <a:pPr marL="393192" lvl="1" indent="0">
              <a:buNone/>
            </a:pPr>
            <a:endParaRPr lang="en-US" dirty="0" smtClean="0"/>
          </a:p>
          <a:p>
            <a:pPr lvl="1"/>
            <a:r>
              <a:rPr lang="en-US" sz="1900" dirty="0" err="1" smtClean="0"/>
              <a:t>Zinza</a:t>
            </a:r>
            <a:r>
              <a:rPr lang="en-US" sz="1900" dirty="0"/>
              <a:t>, Jason E. (2006) M</a:t>
            </a:r>
            <a:r>
              <a:rPr lang="en-US" sz="1900" i="1" dirty="0"/>
              <a:t>aster ASL!</a:t>
            </a:r>
            <a:r>
              <a:rPr lang="en-US" sz="1900" dirty="0"/>
              <a:t> Sign Media, Inc. Burtonsville, MD</a:t>
            </a:r>
          </a:p>
        </p:txBody>
      </p:sp>
    </p:spTree>
    <p:extLst>
      <p:ext uri="{BB962C8B-B14F-4D97-AF65-F5344CB8AC3E}">
        <p14:creationId xmlns:p14="http://schemas.microsoft.com/office/powerpoint/2010/main" val="167663922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08860"/>
          </a:xfrm>
        </p:spPr>
        <p:txBody>
          <a:bodyPr>
            <a:normAutofit fontScale="90000"/>
          </a:bodyPr>
          <a:lstStyle/>
          <a:p>
            <a:r>
              <a:rPr lang="en-US" dirty="0" smtClean="0"/>
              <a:t>Grammar Notes</a:t>
            </a:r>
            <a:endParaRPr lang="en-US" dirty="0"/>
          </a:p>
        </p:txBody>
      </p:sp>
      <p:sp>
        <p:nvSpPr>
          <p:cNvPr id="3" name="Content Placeholder 2"/>
          <p:cNvSpPr>
            <a:spLocks noGrp="1"/>
          </p:cNvSpPr>
          <p:nvPr>
            <p:ph idx="1"/>
          </p:nvPr>
        </p:nvSpPr>
        <p:spPr>
          <a:xfrm>
            <a:off x="457200" y="1485138"/>
            <a:ext cx="8229600" cy="4839462"/>
          </a:xfrm>
        </p:spPr>
        <p:txBody>
          <a:bodyPr>
            <a:normAutofit/>
          </a:bodyPr>
          <a:lstStyle/>
          <a:p>
            <a:r>
              <a:rPr lang="en-US" dirty="0" smtClean="0"/>
              <a:t>Yes/No Questions in ASL</a:t>
            </a:r>
          </a:p>
          <a:p>
            <a:pPr lvl="1"/>
            <a:r>
              <a:rPr lang="en-US" dirty="0" smtClean="0"/>
              <a:t>an expression that shows you are asking a yes/no question.</a:t>
            </a:r>
          </a:p>
          <a:p>
            <a:pPr lvl="1"/>
            <a:r>
              <a:rPr lang="en-US" dirty="0" smtClean="0"/>
              <a:t>Keep the eyebrows raised  until you’ve completed signing the question. </a:t>
            </a:r>
          </a:p>
          <a:p>
            <a:pPr lvl="1"/>
            <a:endParaRPr lang="en-US" dirty="0"/>
          </a:p>
          <a:p>
            <a:pPr lvl="1"/>
            <a:r>
              <a:rPr lang="en-US" dirty="0" smtClean="0"/>
              <a:t>Examples</a:t>
            </a:r>
          </a:p>
          <a:p>
            <a:pPr lvl="2"/>
            <a:r>
              <a:rPr lang="en-US" dirty="0" smtClean="0"/>
              <a:t>I’m going to the bathroom.</a:t>
            </a:r>
          </a:p>
          <a:p>
            <a:pPr lvl="2"/>
            <a:r>
              <a:rPr lang="en-US" dirty="0" smtClean="0"/>
              <a:t>Am I going to the bathroom?</a:t>
            </a:r>
          </a:p>
          <a:p>
            <a:pPr lvl="1"/>
            <a:endParaRPr lang="en-US" dirty="0"/>
          </a:p>
        </p:txBody>
      </p:sp>
    </p:spTree>
    <p:extLst>
      <p:ext uri="{BB962C8B-B14F-4D97-AF65-F5344CB8AC3E}">
        <p14:creationId xmlns:p14="http://schemas.microsoft.com/office/powerpoint/2010/main" val="8372161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69888"/>
            <a:ext cx="8229600" cy="563562"/>
          </a:xfrm>
        </p:spPr>
        <p:txBody>
          <a:bodyPr>
            <a:normAutofit fontScale="90000"/>
          </a:bodyPr>
          <a:lstStyle/>
          <a:p>
            <a:r>
              <a:rPr lang="en-US" sz="4000">
                <a:latin typeface="Calibri" charset="0"/>
                <a:ea typeface="ＭＳ Ｐゴシック" charset="0"/>
                <a:cs typeface="ＭＳ Ｐゴシック" charset="0"/>
              </a:rPr>
              <a:t>Review: ASL Signs (not in S.N. book)</a:t>
            </a:r>
          </a:p>
        </p:txBody>
      </p:sp>
      <p:sp>
        <p:nvSpPr>
          <p:cNvPr id="17410" name="Content Placeholder 2"/>
          <p:cNvSpPr>
            <a:spLocks noGrp="1"/>
          </p:cNvSpPr>
          <p:nvPr>
            <p:ph sz="half" idx="1"/>
          </p:nvPr>
        </p:nvSpPr>
        <p:spPr>
          <a:xfrm>
            <a:off x="457200" y="1400175"/>
            <a:ext cx="4038600" cy="4954588"/>
          </a:xfrm>
        </p:spPr>
        <p:txBody>
          <a:bodyPr>
            <a:normAutofit/>
          </a:bodyPr>
          <a:lstStyle/>
          <a:p>
            <a:pPr marL="514350" indent="-514350">
              <a:buFont typeface="+mj-lt"/>
              <a:buAutoNum type="arabicPeriod"/>
              <a:defRPr/>
            </a:pPr>
            <a:r>
              <a:rPr lang="en-US" dirty="0" smtClean="0">
                <a:ea typeface="ＭＳ Ｐゴシック" charset="0"/>
                <a:cs typeface="ＭＳ Ｐゴシック" charset="0"/>
              </a:rPr>
              <a:t>MEANING</a:t>
            </a:r>
          </a:p>
          <a:p>
            <a:pPr marL="514350" indent="-514350">
              <a:buFont typeface="Calibri" charset="0"/>
              <a:buAutoNum type="arabicPeriod"/>
              <a:defRPr/>
            </a:pPr>
            <a:r>
              <a:rPr lang="en-US" dirty="0" smtClean="0">
                <a:latin typeface="Constantia" charset="0"/>
                <a:ea typeface="MS PGothic" charset="0"/>
              </a:rPr>
              <a:t>NICE </a:t>
            </a:r>
            <a:r>
              <a:rPr lang="en-US" dirty="0">
                <a:latin typeface="Constantia" charset="0"/>
                <a:ea typeface="MS PGothic" charset="0"/>
              </a:rPr>
              <a:t>TO MEET YOU</a:t>
            </a:r>
          </a:p>
          <a:p>
            <a:pPr marL="514350" indent="-514350">
              <a:buFont typeface="+mj-lt"/>
              <a:buAutoNum type="arabicPeriod"/>
              <a:defRPr/>
            </a:pPr>
            <a:r>
              <a:rPr lang="en-US" dirty="0" smtClean="0">
                <a:ea typeface="ＭＳ Ｐゴシック" charset="0"/>
                <a:cs typeface="ＭＳ Ｐゴシック" charset="0"/>
              </a:rPr>
              <a:t>SUNDAY</a:t>
            </a:r>
          </a:p>
          <a:p>
            <a:pPr marL="514350" indent="-514350">
              <a:buFont typeface="+mj-lt"/>
              <a:buAutoNum type="arabicPeriod"/>
              <a:defRPr/>
            </a:pPr>
            <a:r>
              <a:rPr lang="en-US" dirty="0" smtClean="0">
                <a:ea typeface="ＭＳ Ｐゴシック" charset="0"/>
                <a:cs typeface="ＭＳ Ｐゴシック" charset="0"/>
              </a:rPr>
              <a:t>MONDAY</a:t>
            </a:r>
          </a:p>
          <a:p>
            <a:pPr marL="514350" indent="-514350">
              <a:buFont typeface="+mj-lt"/>
              <a:buAutoNum type="arabicPeriod"/>
              <a:defRPr/>
            </a:pPr>
            <a:r>
              <a:rPr lang="en-US" dirty="0" smtClean="0">
                <a:ea typeface="ＭＳ Ｐゴシック" charset="0"/>
                <a:cs typeface="ＭＳ Ｐゴシック" charset="0"/>
              </a:rPr>
              <a:t>TUESDAY</a:t>
            </a:r>
          </a:p>
          <a:p>
            <a:pPr marL="514350" indent="-514350">
              <a:buFont typeface="+mj-lt"/>
              <a:buAutoNum type="arabicPeriod"/>
              <a:defRPr/>
            </a:pPr>
            <a:r>
              <a:rPr lang="en-US" dirty="0" smtClean="0">
                <a:ea typeface="ＭＳ Ｐゴシック" charset="0"/>
                <a:cs typeface="ＭＳ Ｐゴシック" charset="0"/>
              </a:rPr>
              <a:t>WEDNESDAY</a:t>
            </a:r>
          </a:p>
          <a:p>
            <a:pPr marL="514350" indent="-514350">
              <a:buFont typeface="+mj-lt"/>
              <a:buAutoNum type="arabicPeriod"/>
              <a:defRPr/>
            </a:pPr>
            <a:r>
              <a:rPr lang="en-US" dirty="0" smtClean="0">
                <a:ea typeface="ＭＳ Ｐゴシック" charset="0"/>
                <a:cs typeface="ＭＳ Ｐゴシック" charset="0"/>
              </a:rPr>
              <a:t>THURSDAY</a:t>
            </a:r>
          </a:p>
          <a:p>
            <a:pPr marL="0" indent="0">
              <a:buFont typeface="Wingdings 2" charset="0"/>
              <a:buNone/>
              <a:defRPr/>
            </a:pPr>
            <a:endParaRPr lang="en-US" dirty="0" smtClean="0">
              <a:ea typeface="ＭＳ Ｐゴシック" charset="0"/>
              <a:cs typeface="ＭＳ Ｐゴシック" charset="0"/>
            </a:endParaRPr>
          </a:p>
        </p:txBody>
      </p:sp>
      <p:sp>
        <p:nvSpPr>
          <p:cNvPr id="19459" name="Content Placeholder 3"/>
          <p:cNvSpPr>
            <a:spLocks noGrp="1"/>
          </p:cNvSpPr>
          <p:nvPr>
            <p:ph sz="half" idx="2"/>
          </p:nvPr>
        </p:nvSpPr>
        <p:spPr>
          <a:xfrm>
            <a:off x="4648200" y="1400175"/>
            <a:ext cx="4038600" cy="4954588"/>
          </a:xfrm>
        </p:spPr>
        <p:txBody>
          <a:bodyPr>
            <a:normAutofit/>
          </a:bodyPr>
          <a:lstStyle/>
          <a:p>
            <a:pPr marL="514350" indent="-514350">
              <a:buFont typeface="Calibri" charset="0"/>
              <a:buAutoNum type="arabicPeriod"/>
            </a:pPr>
            <a:r>
              <a:rPr lang="en-US" dirty="0">
                <a:latin typeface="Constantia" charset="0"/>
                <a:ea typeface="MS PGothic" charset="0"/>
              </a:rPr>
              <a:t>FRIDAY</a:t>
            </a:r>
          </a:p>
          <a:p>
            <a:pPr marL="514350" indent="-514350">
              <a:buFont typeface="Calibri" charset="0"/>
              <a:buAutoNum type="arabicPeriod"/>
            </a:pPr>
            <a:r>
              <a:rPr lang="en-US" dirty="0">
                <a:latin typeface="Constantia" charset="0"/>
                <a:ea typeface="MS PGothic" charset="0"/>
              </a:rPr>
              <a:t>SATURDAY</a:t>
            </a:r>
          </a:p>
          <a:p>
            <a:pPr marL="514350" indent="-514350">
              <a:buFont typeface="Calibri" charset="0"/>
              <a:buAutoNum type="arabicPeriod"/>
            </a:pPr>
            <a:r>
              <a:rPr lang="en-US" dirty="0">
                <a:latin typeface="Constantia" charset="0"/>
                <a:ea typeface="MS PGothic" charset="0"/>
              </a:rPr>
              <a:t>WEEK</a:t>
            </a:r>
          </a:p>
          <a:p>
            <a:pPr marL="514350" indent="-514350">
              <a:buFont typeface="Calibri" charset="0"/>
              <a:buAutoNum type="arabicPeriod"/>
            </a:pPr>
            <a:r>
              <a:rPr lang="en-US" dirty="0">
                <a:latin typeface="Constantia" charset="0"/>
                <a:ea typeface="MS PGothic" charset="0"/>
              </a:rPr>
              <a:t>WEEKEND</a:t>
            </a:r>
          </a:p>
          <a:p>
            <a:pPr marL="514350" indent="-514350">
              <a:buFont typeface="Calibri" charset="0"/>
              <a:buAutoNum type="arabicPeriod"/>
            </a:pPr>
            <a:r>
              <a:rPr lang="en-US" dirty="0">
                <a:latin typeface="Constantia" charset="0"/>
                <a:ea typeface="MS PGothic" charset="0"/>
              </a:rPr>
              <a:t>HARD</a:t>
            </a:r>
          </a:p>
          <a:p>
            <a:pPr marL="514350" indent="-514350">
              <a:buFont typeface="Calibri" charset="0"/>
              <a:buAutoNum type="arabicPeriod"/>
            </a:pPr>
            <a:r>
              <a:rPr lang="en-US" dirty="0">
                <a:latin typeface="Constantia" charset="0"/>
                <a:ea typeface="MS PGothic" charset="0"/>
              </a:rPr>
              <a:t>EASY</a:t>
            </a:r>
          </a:p>
        </p:txBody>
      </p:sp>
    </p:spTree>
    <p:extLst>
      <p:ext uri="{BB962C8B-B14F-4D97-AF65-F5344CB8AC3E}">
        <p14:creationId xmlns:p14="http://schemas.microsoft.com/office/powerpoint/2010/main" val="343600952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08860"/>
          </a:xfrm>
        </p:spPr>
        <p:txBody>
          <a:bodyPr>
            <a:normAutofit fontScale="90000"/>
          </a:bodyPr>
          <a:lstStyle/>
          <a:p>
            <a:r>
              <a:rPr lang="en-US" dirty="0" smtClean="0"/>
              <a:t>Grammar Notes</a:t>
            </a:r>
            <a:endParaRPr lang="en-US" dirty="0"/>
          </a:p>
        </p:txBody>
      </p:sp>
      <p:sp>
        <p:nvSpPr>
          <p:cNvPr id="3" name="Content Placeholder 2"/>
          <p:cNvSpPr>
            <a:spLocks noGrp="1"/>
          </p:cNvSpPr>
          <p:nvPr>
            <p:ph idx="1"/>
          </p:nvPr>
        </p:nvSpPr>
        <p:spPr>
          <a:xfrm>
            <a:off x="457200" y="1485138"/>
            <a:ext cx="8229600" cy="4839462"/>
          </a:xfrm>
        </p:spPr>
        <p:txBody>
          <a:bodyPr>
            <a:normAutofit/>
          </a:bodyPr>
          <a:lstStyle/>
          <a:p>
            <a:r>
              <a:rPr lang="en-US" dirty="0" smtClean="0"/>
              <a:t>Yes/No Questions in ASL</a:t>
            </a:r>
          </a:p>
          <a:p>
            <a:pPr marL="850392" lvl="1" indent="-457200">
              <a:buFont typeface="+mj-lt"/>
              <a:buAutoNum type="arabicPeriod"/>
            </a:pPr>
            <a:r>
              <a:rPr lang="en-US" dirty="0" smtClean="0"/>
              <a:t>Are you learning ASL?</a:t>
            </a:r>
          </a:p>
          <a:p>
            <a:pPr marL="850392" lvl="1" indent="-457200">
              <a:buFont typeface="+mj-lt"/>
              <a:buAutoNum type="arabicPeriod"/>
            </a:pPr>
            <a:r>
              <a:rPr lang="en-US" dirty="0" smtClean="0"/>
              <a:t>Are you hearing?</a:t>
            </a:r>
          </a:p>
          <a:p>
            <a:pPr marL="850392" lvl="1" indent="-457200">
              <a:buFont typeface="+mj-lt"/>
              <a:buAutoNum type="arabicPeriod"/>
            </a:pPr>
            <a:r>
              <a:rPr lang="en-US" dirty="0" smtClean="0"/>
              <a:t>Do  you want to learn ASL?</a:t>
            </a:r>
          </a:p>
          <a:p>
            <a:pPr marL="850392" lvl="1" indent="-457200">
              <a:buFont typeface="+mj-lt"/>
              <a:buAutoNum type="arabicPeriod"/>
            </a:pPr>
            <a:r>
              <a:rPr lang="en-US" dirty="0" smtClean="0"/>
              <a:t>Do you want to meet my friend?</a:t>
            </a:r>
          </a:p>
          <a:p>
            <a:pPr marL="393192" lvl="1" indent="0">
              <a:buNone/>
            </a:pPr>
            <a:endParaRPr lang="en-US" dirty="0"/>
          </a:p>
        </p:txBody>
      </p:sp>
    </p:spTree>
    <p:extLst>
      <p:ext uri="{BB962C8B-B14F-4D97-AF65-F5344CB8AC3E}">
        <p14:creationId xmlns:p14="http://schemas.microsoft.com/office/powerpoint/2010/main" val="138244800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08860"/>
          </a:xfrm>
        </p:spPr>
        <p:txBody>
          <a:bodyPr>
            <a:normAutofit fontScale="90000"/>
          </a:bodyPr>
          <a:lstStyle/>
          <a:p>
            <a:r>
              <a:rPr lang="en-US" dirty="0" smtClean="0"/>
              <a:t>Grammar Notes</a:t>
            </a:r>
            <a:endParaRPr lang="en-US" dirty="0"/>
          </a:p>
        </p:txBody>
      </p:sp>
      <p:sp>
        <p:nvSpPr>
          <p:cNvPr id="3" name="Content Placeholder 2"/>
          <p:cNvSpPr>
            <a:spLocks noGrp="1"/>
          </p:cNvSpPr>
          <p:nvPr>
            <p:ph idx="1"/>
          </p:nvPr>
        </p:nvSpPr>
        <p:spPr>
          <a:xfrm>
            <a:off x="457200" y="1485138"/>
            <a:ext cx="8229600" cy="4839462"/>
          </a:xfrm>
        </p:spPr>
        <p:txBody>
          <a:bodyPr>
            <a:normAutofit fontScale="92500" lnSpcReduction="20000"/>
          </a:bodyPr>
          <a:lstStyle/>
          <a:p>
            <a:r>
              <a:rPr lang="en-US" dirty="0" smtClean="0"/>
              <a:t>Yes/No Questions in ASL</a:t>
            </a:r>
          </a:p>
          <a:p>
            <a:pPr marL="0" indent="0">
              <a:buNone/>
            </a:pPr>
            <a:endParaRPr lang="en-US" dirty="0"/>
          </a:p>
          <a:p>
            <a:pPr marL="484632" indent="-457200"/>
            <a:r>
              <a:rPr lang="en-US" dirty="0" smtClean="0"/>
              <a:t>Work with a partner and ask him/her each question. Your partner will respond according to the information in bold. Switch roles and repeat.</a:t>
            </a:r>
          </a:p>
          <a:p>
            <a:pPr marL="484632" indent="-457200"/>
            <a:endParaRPr lang="en-US" dirty="0"/>
          </a:p>
          <a:p>
            <a:pPr marL="541782" indent="-514350">
              <a:buFont typeface="+mj-lt"/>
              <a:buAutoNum type="arabicPeriod"/>
            </a:pPr>
            <a:r>
              <a:rPr lang="en-US" dirty="0" smtClean="0"/>
              <a:t>Is he/she paying attention?</a:t>
            </a:r>
            <a:r>
              <a:rPr lang="en-US" b="1" i="1" dirty="0" smtClean="0"/>
              <a:t> (Yes, he/she is paying attention)</a:t>
            </a:r>
            <a:r>
              <a:rPr lang="en-US" dirty="0" smtClean="0"/>
              <a:t> </a:t>
            </a:r>
          </a:p>
          <a:p>
            <a:pPr marL="541782" indent="-514350">
              <a:buFont typeface="+mj-lt"/>
              <a:buAutoNum type="arabicPeriod"/>
            </a:pPr>
            <a:r>
              <a:rPr lang="en-US" dirty="0" smtClean="0"/>
              <a:t>Are you sick? </a:t>
            </a:r>
            <a:r>
              <a:rPr lang="en-US" b="1" i="1" dirty="0" smtClean="0"/>
              <a:t>(No, I’m fine.)</a:t>
            </a:r>
            <a:endParaRPr lang="en-US" dirty="0" smtClean="0"/>
          </a:p>
          <a:p>
            <a:pPr marL="541782" indent="-514350">
              <a:buFont typeface="+mj-lt"/>
              <a:buAutoNum type="arabicPeriod"/>
            </a:pPr>
            <a:r>
              <a:rPr lang="en-US" dirty="0" smtClean="0"/>
              <a:t>Do they want to learn ASL? </a:t>
            </a:r>
            <a:r>
              <a:rPr lang="en-US" b="1" i="1" dirty="0" smtClean="0"/>
              <a:t>(Yes, they want to learn ASL)</a:t>
            </a:r>
          </a:p>
          <a:p>
            <a:pPr marL="541782" indent="-514350">
              <a:buFont typeface="+mj-lt"/>
              <a:buAutoNum type="arabicPeriod"/>
            </a:pPr>
            <a:r>
              <a:rPr lang="en-US" dirty="0" smtClean="0"/>
              <a:t>Are you sleepy? </a:t>
            </a:r>
            <a:r>
              <a:rPr lang="en-US" b="1" i="1" dirty="0" smtClean="0"/>
              <a:t>(Yes, I am sleepy)</a:t>
            </a:r>
          </a:p>
          <a:p>
            <a:pPr marL="541782" indent="-514350">
              <a:buFont typeface="+mj-lt"/>
              <a:buAutoNum type="arabicPeriod"/>
            </a:pPr>
            <a:r>
              <a:rPr lang="en-US" dirty="0" smtClean="0"/>
              <a:t>Are you Deaf? </a:t>
            </a:r>
            <a:r>
              <a:rPr lang="en-US" b="1" i="1" dirty="0" smtClean="0"/>
              <a:t>(No, I am hearing)</a:t>
            </a:r>
            <a:endParaRPr lang="en-US" b="1" i="1" dirty="0"/>
          </a:p>
        </p:txBody>
      </p:sp>
    </p:spTree>
    <p:extLst>
      <p:ext uri="{BB962C8B-B14F-4D97-AF65-F5344CB8AC3E}">
        <p14:creationId xmlns:p14="http://schemas.microsoft.com/office/powerpoint/2010/main" val="158671893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Facial Expressions &amp; Non-Manual Signals</a:t>
            </a:r>
            <a:endParaRPr lang="en-US" dirty="0"/>
          </a:p>
        </p:txBody>
      </p:sp>
      <p:sp>
        <p:nvSpPr>
          <p:cNvPr id="3" name="Content Placeholder 2"/>
          <p:cNvSpPr>
            <a:spLocks noGrp="1"/>
          </p:cNvSpPr>
          <p:nvPr>
            <p:ph idx="1"/>
          </p:nvPr>
        </p:nvSpPr>
        <p:spPr/>
        <p:txBody>
          <a:bodyPr>
            <a:normAutofit/>
          </a:bodyPr>
          <a:lstStyle/>
          <a:p>
            <a:r>
              <a:rPr lang="en-US" dirty="0" smtClean="0"/>
              <a:t>Non-Manual Signals (NMS) are the various parts to a sign that are not signed on the hands.</a:t>
            </a:r>
          </a:p>
          <a:p>
            <a:pPr marL="0" indent="0">
              <a:buNone/>
            </a:pPr>
            <a:endParaRPr lang="en-US" dirty="0" smtClean="0"/>
          </a:p>
          <a:p>
            <a:r>
              <a:rPr lang="en-US" dirty="0" smtClean="0"/>
              <a:t>NMS or Facial Expressions - convey your tone of “voice” while you sign.  Your facial expressions should match the meaning and content of what you’re signing so if you’re signing </a:t>
            </a:r>
            <a:r>
              <a:rPr lang="en-US" i="1" dirty="0" smtClean="0"/>
              <a:t>I am happy</a:t>
            </a:r>
            <a:r>
              <a:rPr lang="en-US" dirty="0" smtClean="0"/>
              <a:t>, then look happy!</a:t>
            </a:r>
          </a:p>
          <a:p>
            <a:endParaRPr lang="en-US" dirty="0"/>
          </a:p>
          <a:p>
            <a:r>
              <a:rPr lang="en-US" sz="1800" dirty="0" err="1"/>
              <a:t>Zinza</a:t>
            </a:r>
            <a:r>
              <a:rPr lang="en-US" sz="1800" dirty="0"/>
              <a:t>, Jason E. (2006) M</a:t>
            </a:r>
            <a:r>
              <a:rPr lang="en-US" sz="1800" i="1" dirty="0"/>
              <a:t>aster ASL!</a:t>
            </a:r>
            <a:r>
              <a:rPr lang="en-US" sz="1800" dirty="0"/>
              <a:t> Sign Media, Inc. Burtonsville, MD. </a:t>
            </a:r>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60004722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81025"/>
          </a:xfrm>
        </p:spPr>
        <p:txBody>
          <a:bodyPr>
            <a:normAutofit fontScale="90000"/>
          </a:bodyPr>
          <a:lstStyle/>
          <a:p>
            <a:pPr>
              <a:defRPr/>
            </a:pPr>
            <a:r>
              <a:rPr lang="en-US" dirty="0" smtClean="0"/>
              <a:t>Using Non-Manual Signals (NMS) </a:t>
            </a:r>
            <a:endParaRPr lang="en-US" dirty="0"/>
          </a:p>
        </p:txBody>
      </p:sp>
      <p:sp>
        <p:nvSpPr>
          <p:cNvPr id="3" name="Content Placeholder 2"/>
          <p:cNvSpPr>
            <a:spLocks noGrp="1"/>
          </p:cNvSpPr>
          <p:nvPr>
            <p:ph idx="1"/>
          </p:nvPr>
        </p:nvSpPr>
        <p:spPr>
          <a:xfrm>
            <a:off x="457200" y="1552575"/>
            <a:ext cx="8229600" cy="4772025"/>
          </a:xfrm>
        </p:spPr>
        <p:txBody>
          <a:bodyPr>
            <a:normAutofit fontScale="92500" lnSpcReduction="20000"/>
          </a:bodyPr>
          <a:lstStyle/>
          <a:p>
            <a:pPr>
              <a:defRPr/>
            </a:pPr>
            <a:r>
              <a:rPr lang="en-US" dirty="0" smtClean="0"/>
              <a:t>Sign YES     NMS-head nod</a:t>
            </a:r>
          </a:p>
          <a:p>
            <a:pPr>
              <a:defRPr/>
            </a:pPr>
            <a:endParaRPr lang="en-US" dirty="0" smtClean="0"/>
          </a:p>
          <a:p>
            <a:pPr>
              <a:defRPr/>
            </a:pPr>
            <a:r>
              <a:rPr lang="en-US" dirty="0" smtClean="0"/>
              <a:t>Sign NO  	NMS-head shake</a:t>
            </a:r>
          </a:p>
          <a:p>
            <a:pPr>
              <a:defRPr/>
            </a:pPr>
            <a:endParaRPr lang="en-US" dirty="0" smtClean="0"/>
          </a:p>
          <a:p>
            <a:pPr>
              <a:defRPr/>
            </a:pPr>
            <a:r>
              <a:rPr lang="en-US" dirty="0" smtClean="0"/>
              <a:t>Using the correct NMS while signing each sentence in ASL:</a:t>
            </a:r>
          </a:p>
          <a:p>
            <a:pPr marL="514350" indent="-514350">
              <a:buFont typeface="Wingdings 2" charset="0"/>
              <a:buAutoNum type="arabicPeriod"/>
              <a:defRPr/>
            </a:pPr>
            <a:r>
              <a:rPr lang="en-US" dirty="0" smtClean="0"/>
              <a:t>I’m not Deaf. I’m hearing.</a:t>
            </a:r>
          </a:p>
          <a:p>
            <a:pPr marL="514350" indent="-514350">
              <a:buFont typeface="Wingdings 2" charset="0"/>
              <a:buAutoNum type="arabicPeriod"/>
              <a:defRPr/>
            </a:pPr>
            <a:r>
              <a:rPr lang="en-US" dirty="0" smtClean="0"/>
              <a:t>Yes, I’m learning how to sign.</a:t>
            </a:r>
          </a:p>
          <a:p>
            <a:pPr marL="514350" indent="-514350">
              <a:buFont typeface="Wingdings 2" charset="0"/>
              <a:buAutoNum type="arabicPeriod"/>
              <a:defRPr/>
            </a:pPr>
            <a:r>
              <a:rPr lang="en-US" dirty="0" smtClean="0"/>
              <a:t>I didn’t go to the bathroom.</a:t>
            </a:r>
          </a:p>
          <a:p>
            <a:pPr marL="514350" indent="-514350">
              <a:buFont typeface="Wingdings 2" charset="0"/>
              <a:buAutoNum type="arabicPeriod"/>
              <a:defRPr/>
            </a:pPr>
            <a:r>
              <a:rPr lang="en-US" dirty="0" smtClean="0"/>
              <a:t>They aren’t sick.</a:t>
            </a:r>
          </a:p>
          <a:p>
            <a:pPr marL="514350" indent="-514350">
              <a:buFont typeface="Wingdings 2" charset="0"/>
              <a:buAutoNum type="arabicPeriod"/>
              <a:defRPr/>
            </a:pPr>
            <a:r>
              <a:rPr lang="en-US" dirty="0" smtClean="0"/>
              <a:t>We’re not busy. </a:t>
            </a:r>
          </a:p>
          <a:p>
            <a:pPr marL="514350" indent="-514350">
              <a:buFont typeface="Wingdings 2" charset="0"/>
              <a:buNone/>
              <a:defRPr/>
            </a:pPr>
            <a:r>
              <a:rPr lang="en-US" dirty="0" smtClean="0"/>
              <a:t>**You don’t need a separate sign for don’t or not. Just use the head shake while signing the sentence. </a:t>
            </a:r>
            <a:endParaRPr lang="en-US" dirty="0"/>
          </a:p>
        </p:txBody>
      </p:sp>
    </p:spTree>
    <p:extLst>
      <p:ext uri="{BB962C8B-B14F-4D97-AF65-F5344CB8AC3E}">
        <p14:creationId xmlns:p14="http://schemas.microsoft.com/office/powerpoint/2010/main" val="3909324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Exercise</a:t>
            </a:r>
            <a:endParaRPr lang="en-US" dirty="0"/>
          </a:p>
        </p:txBody>
      </p:sp>
      <p:sp>
        <p:nvSpPr>
          <p:cNvPr id="3" name="Content Placeholder 2"/>
          <p:cNvSpPr>
            <a:spLocks noGrp="1"/>
          </p:cNvSpPr>
          <p:nvPr>
            <p:ph idx="1"/>
          </p:nvPr>
        </p:nvSpPr>
        <p:spPr/>
        <p:txBody>
          <a:bodyPr/>
          <a:lstStyle/>
          <a:p>
            <a:r>
              <a:rPr lang="en-US" dirty="0" smtClean="0"/>
              <a:t>Use the correct sign with various facial expressions to show the difference between each meaning.</a:t>
            </a:r>
          </a:p>
          <a:p>
            <a:endParaRPr lang="en-US" dirty="0"/>
          </a:p>
          <a:p>
            <a:pPr marL="514350" indent="-514350">
              <a:buFont typeface="+mj-lt"/>
              <a:buAutoNum type="arabicPeriod"/>
            </a:pPr>
            <a:r>
              <a:rPr lang="en-US" dirty="0" smtClean="0"/>
              <a:t>I’m not afraid….afraid….terrified.</a:t>
            </a:r>
          </a:p>
          <a:p>
            <a:pPr marL="514350" indent="-514350">
              <a:buFont typeface="+mj-lt"/>
              <a:buAutoNum type="arabicPeriod"/>
            </a:pPr>
            <a:r>
              <a:rPr lang="en-US" dirty="0" smtClean="0"/>
              <a:t>I’m not busy…..busy…..overwhelmed.</a:t>
            </a:r>
          </a:p>
          <a:p>
            <a:pPr marL="514350" indent="-514350">
              <a:buFont typeface="+mj-lt"/>
              <a:buAutoNum type="arabicPeriod"/>
            </a:pPr>
            <a:r>
              <a:rPr lang="en-US" dirty="0" smtClean="0"/>
              <a:t>I’m not bored…..bored…..incredibly bored.</a:t>
            </a:r>
          </a:p>
          <a:p>
            <a:pPr marL="514350" indent="-514350">
              <a:buFont typeface="+mj-lt"/>
              <a:buAutoNum type="arabicPeriod"/>
            </a:pPr>
            <a:r>
              <a:rPr lang="en-US" dirty="0" smtClean="0"/>
              <a:t>I’m not sick…..sick…..deathly ill.</a:t>
            </a:r>
          </a:p>
          <a:p>
            <a:pPr marL="514350" indent="-514350">
              <a:buFont typeface="+mj-lt"/>
              <a:buAutoNum type="arabicPeriod"/>
            </a:pPr>
            <a:r>
              <a:rPr lang="en-US" dirty="0" smtClean="0"/>
              <a:t>I’m not stressed…..stressed…..</a:t>
            </a:r>
            <a:r>
              <a:rPr lang="en-US" smtClean="0"/>
              <a:t>stressed out.</a:t>
            </a:r>
            <a:endParaRPr lang="en-US" dirty="0"/>
          </a:p>
        </p:txBody>
      </p:sp>
    </p:spTree>
    <p:extLst>
      <p:ext uri="{BB962C8B-B14F-4D97-AF65-F5344CB8AC3E}">
        <p14:creationId xmlns:p14="http://schemas.microsoft.com/office/powerpoint/2010/main" val="142890589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How important is </a:t>
            </a:r>
            <a:r>
              <a:rPr lang="en-US" dirty="0" err="1" smtClean="0"/>
              <a:t>fingerspelling</a:t>
            </a:r>
            <a:r>
              <a:rPr lang="en-US" dirty="0" smtClean="0"/>
              <a:t>?</a:t>
            </a:r>
            <a:endParaRPr lang="en-US" dirty="0"/>
          </a:p>
        </p:txBody>
      </p:sp>
      <p:sp>
        <p:nvSpPr>
          <p:cNvPr id="3" name="Content Placeholder 2"/>
          <p:cNvSpPr>
            <a:spLocks noGrp="1"/>
          </p:cNvSpPr>
          <p:nvPr>
            <p:ph idx="1"/>
          </p:nvPr>
        </p:nvSpPr>
        <p:spPr/>
        <p:txBody>
          <a:bodyPr/>
          <a:lstStyle/>
          <a:p>
            <a:pPr>
              <a:defRPr/>
            </a:pPr>
            <a:r>
              <a:rPr lang="en-US" dirty="0" err="1" smtClean="0"/>
              <a:t>Fingerspelling</a:t>
            </a:r>
            <a:r>
              <a:rPr lang="en-US" dirty="0" smtClean="0"/>
              <a:t> is used for:</a:t>
            </a:r>
          </a:p>
          <a:p>
            <a:pPr marL="850900" lvl="1" indent="-457200">
              <a:buFont typeface="+mj-lt"/>
              <a:buAutoNum type="arabicPeriod"/>
              <a:defRPr/>
            </a:pPr>
            <a:r>
              <a:rPr lang="en-US" dirty="0" smtClean="0"/>
              <a:t>first, last, and middle names</a:t>
            </a:r>
          </a:p>
          <a:p>
            <a:pPr marL="850900" lvl="1" indent="-457200">
              <a:buFont typeface="+mj-lt"/>
              <a:buAutoNum type="arabicPeriod"/>
              <a:defRPr/>
            </a:pPr>
            <a:r>
              <a:rPr lang="en-US" dirty="0" smtClean="0"/>
              <a:t>names of places (cities, states, stores)</a:t>
            </a:r>
          </a:p>
          <a:p>
            <a:pPr marL="850900" lvl="1" indent="-457200">
              <a:buFont typeface="+mj-lt"/>
              <a:buAutoNum type="arabicPeriod"/>
              <a:defRPr/>
            </a:pPr>
            <a:r>
              <a:rPr lang="en-US" dirty="0" smtClean="0"/>
              <a:t>titles of movies and books</a:t>
            </a:r>
          </a:p>
          <a:p>
            <a:pPr marL="850900" lvl="1" indent="-457200">
              <a:buFont typeface="+mj-lt"/>
              <a:buAutoNum type="arabicPeriod"/>
              <a:defRPr/>
            </a:pPr>
            <a:r>
              <a:rPr lang="en-US" dirty="0" smtClean="0"/>
              <a:t>certain foods</a:t>
            </a:r>
          </a:p>
          <a:p>
            <a:pPr marL="850900" lvl="1" indent="-457200">
              <a:buFont typeface="+mj-lt"/>
              <a:buAutoNum type="arabicPeriod"/>
              <a:defRPr/>
            </a:pPr>
            <a:r>
              <a:rPr lang="en-US" dirty="0" smtClean="0"/>
              <a:t>for clarification when one sign has several meanings</a:t>
            </a:r>
          </a:p>
          <a:p>
            <a:pPr marL="1125537" lvl="2" indent="-457200">
              <a:buFont typeface="+mj-lt"/>
              <a:buAutoNum type="arabicPeriod"/>
              <a:defRPr/>
            </a:pPr>
            <a:r>
              <a:rPr lang="en-US" dirty="0" smtClean="0"/>
              <a:t>Example: COUNTY/COUNTRY</a:t>
            </a:r>
          </a:p>
          <a:p>
            <a:pPr marL="850900" lvl="1" indent="-457200">
              <a:buFont typeface="+mj-lt"/>
              <a:buAutoNum type="arabicPeriod"/>
              <a:defRPr/>
            </a:pPr>
            <a:r>
              <a:rPr lang="en-US" dirty="0" smtClean="0"/>
              <a:t>technical terms</a:t>
            </a:r>
          </a:p>
          <a:p>
            <a:pPr lvl="1">
              <a:defRPr/>
            </a:pPr>
            <a:endParaRPr lang="en-US" dirty="0"/>
          </a:p>
        </p:txBody>
      </p:sp>
    </p:spTree>
    <p:extLst>
      <p:ext uri="{BB962C8B-B14F-4D97-AF65-F5344CB8AC3E}">
        <p14:creationId xmlns:p14="http://schemas.microsoft.com/office/powerpoint/2010/main" val="2086460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What if I make a mistake while </a:t>
            </a:r>
            <a:r>
              <a:rPr lang="en-US" dirty="0" err="1" smtClean="0"/>
              <a:t>fingerspelling</a:t>
            </a:r>
            <a:r>
              <a:rPr lang="en-US" dirty="0" smtClean="0"/>
              <a:t>?</a:t>
            </a:r>
            <a:endParaRPr lang="en-US" dirty="0"/>
          </a:p>
        </p:txBody>
      </p:sp>
      <p:sp>
        <p:nvSpPr>
          <p:cNvPr id="21506" name="Content Placeholder 2"/>
          <p:cNvSpPr>
            <a:spLocks noGrp="1"/>
          </p:cNvSpPr>
          <p:nvPr>
            <p:ph idx="1"/>
          </p:nvPr>
        </p:nvSpPr>
        <p:spPr/>
        <p:txBody>
          <a:bodyPr/>
          <a:lstStyle/>
          <a:p>
            <a:pPr marL="0" indent="0">
              <a:buFont typeface="Wingdings 2" charset="0"/>
              <a:buNone/>
            </a:pPr>
            <a:endParaRPr lang="en-US">
              <a:latin typeface="Constantia" charset="0"/>
              <a:ea typeface="ＭＳ Ｐゴシック" charset="0"/>
              <a:cs typeface="ＭＳ Ｐゴシック" charset="0"/>
            </a:endParaRPr>
          </a:p>
        </p:txBody>
      </p:sp>
    </p:spTree>
    <p:extLst>
      <p:ext uri="{BB962C8B-B14F-4D97-AF65-F5344CB8AC3E}">
        <p14:creationId xmlns:p14="http://schemas.microsoft.com/office/powerpoint/2010/main" val="482559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libri" charset="0"/>
                <a:ea typeface="ＭＳ Ｐゴシック" charset="0"/>
                <a:cs typeface="ＭＳ Ｐゴシック" charset="0"/>
              </a:rPr>
              <a:t>3 Letter Names</a:t>
            </a:r>
          </a:p>
        </p:txBody>
      </p:sp>
      <p:sp>
        <p:nvSpPr>
          <p:cNvPr id="26626" name="Content Placeholder 2"/>
          <p:cNvSpPr>
            <a:spLocks noGrp="1"/>
          </p:cNvSpPr>
          <p:nvPr>
            <p:ph idx="1"/>
          </p:nvPr>
        </p:nvSpPr>
        <p:spPr/>
        <p:txBody>
          <a:bodyPr/>
          <a:lstStyle/>
          <a:p>
            <a:pPr marL="514350" indent="-514350">
              <a:buFont typeface="Calibri" charset="0"/>
              <a:buAutoNum type="arabicPeriod"/>
            </a:pPr>
            <a:r>
              <a:rPr lang="en-US">
                <a:latin typeface="Constantia" charset="0"/>
                <a:ea typeface="ＭＳ Ｐゴシック" charset="0"/>
                <a:cs typeface="ＭＳ Ｐゴシック" charset="0"/>
              </a:rPr>
              <a:t>Rob		Ona		Ian		Aga</a:t>
            </a:r>
          </a:p>
          <a:p>
            <a:pPr marL="514350" indent="-514350">
              <a:buFont typeface="Calibri" charset="0"/>
              <a:buAutoNum type="arabicPeriod"/>
            </a:pPr>
            <a:endParaRPr lang="en-US">
              <a:latin typeface="Constantia" charset="0"/>
              <a:ea typeface="ＭＳ Ｐゴシック" charset="0"/>
              <a:cs typeface="ＭＳ Ｐゴシック" charset="0"/>
            </a:endParaRPr>
          </a:p>
          <a:p>
            <a:pPr marL="514350" indent="-514350">
              <a:buFont typeface="Calibri" charset="0"/>
              <a:buAutoNum type="arabicPeriod"/>
            </a:pPr>
            <a:r>
              <a:rPr lang="en-US">
                <a:latin typeface="Constantia" charset="0"/>
                <a:ea typeface="ＭＳ Ｐゴシック" charset="0"/>
                <a:cs typeface="ＭＳ Ｐゴシック" charset="0"/>
              </a:rPr>
              <a:t>Rea		Ana		Mia		Tia</a:t>
            </a:r>
          </a:p>
          <a:p>
            <a:pPr marL="514350" indent="-514350">
              <a:buFont typeface="Calibri" charset="0"/>
              <a:buAutoNum type="arabicPeriod"/>
            </a:pPr>
            <a:endParaRPr lang="en-US">
              <a:latin typeface="Constantia" charset="0"/>
              <a:ea typeface="ＭＳ Ｐゴシック" charset="0"/>
              <a:cs typeface="ＭＳ Ｐゴシック" charset="0"/>
            </a:endParaRPr>
          </a:p>
          <a:p>
            <a:pPr marL="514350" indent="-514350">
              <a:buFont typeface="Calibri" charset="0"/>
              <a:buAutoNum type="arabicPeriod"/>
            </a:pPr>
            <a:r>
              <a:rPr lang="en-US">
                <a:latin typeface="Constantia" charset="0"/>
                <a:ea typeface="ＭＳ Ｐゴシック" charset="0"/>
                <a:cs typeface="ＭＳ Ｐゴシック" charset="0"/>
              </a:rPr>
              <a:t>Gus		Abe		Wes		Sue</a:t>
            </a:r>
          </a:p>
          <a:p>
            <a:pPr marL="514350" indent="-514350">
              <a:buFont typeface="Calibri" charset="0"/>
              <a:buAutoNum type="arabicPeriod"/>
            </a:pPr>
            <a:endParaRPr lang="en-US">
              <a:latin typeface="Constantia" charset="0"/>
              <a:ea typeface="ＭＳ Ｐゴシック" charset="0"/>
              <a:cs typeface="ＭＳ Ｐゴシック" charset="0"/>
            </a:endParaRPr>
          </a:p>
          <a:p>
            <a:pPr marL="514350" indent="-514350">
              <a:buFont typeface="Calibri" charset="0"/>
              <a:buAutoNum type="arabicPeriod"/>
            </a:pPr>
            <a:r>
              <a:rPr lang="en-US">
                <a:latin typeface="Constantia" charset="0"/>
                <a:ea typeface="ＭＳ Ｐゴシック" charset="0"/>
                <a:cs typeface="ＭＳ Ｐゴシック" charset="0"/>
              </a:rPr>
              <a:t>Ken		Kim		Ned		Kia</a:t>
            </a:r>
          </a:p>
          <a:p>
            <a:pPr marL="514350" indent="-514350">
              <a:buFont typeface="Wingdings 2" charset="0"/>
              <a:buNone/>
            </a:pPr>
            <a:endParaRPr lang="en-US">
              <a:latin typeface="Constantia" charset="0"/>
              <a:ea typeface="ＭＳ Ｐゴシック" charset="0"/>
              <a:cs typeface="ＭＳ Ｐゴシック" charset="0"/>
            </a:endParaRPr>
          </a:p>
          <a:p>
            <a:pPr marL="514350" indent="-514350">
              <a:buFont typeface="Calibri" charset="0"/>
              <a:buAutoNum type="arabicPeriod"/>
            </a:pPr>
            <a:r>
              <a:rPr lang="en-US">
                <a:latin typeface="Constantia" charset="0"/>
                <a:ea typeface="ＭＳ Ｐゴシック" charset="0"/>
                <a:cs typeface="ＭＳ Ｐゴシック" charset="0"/>
              </a:rPr>
              <a:t>Fae		Eve		Sue		Ace</a:t>
            </a:r>
          </a:p>
        </p:txBody>
      </p:sp>
    </p:spTree>
    <p:extLst>
      <p:ext uri="{BB962C8B-B14F-4D97-AF65-F5344CB8AC3E}">
        <p14:creationId xmlns:p14="http://schemas.microsoft.com/office/powerpoint/2010/main" val="116398697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z="3400">
                <a:latin typeface="Calibri" charset="0"/>
                <a:ea typeface="ＭＳ Ｐゴシック" charset="0"/>
                <a:cs typeface="ＭＳ Ｐゴシック" charset="0"/>
              </a:rPr>
              <a:t>Fingerspelling practice for quiz.</a:t>
            </a:r>
            <a:br>
              <a:rPr lang="en-US" sz="3400">
                <a:latin typeface="Calibri" charset="0"/>
                <a:ea typeface="ＭＳ Ｐゴシック" charset="0"/>
                <a:cs typeface="ＭＳ Ｐゴシック" charset="0"/>
              </a:rPr>
            </a:br>
            <a:endParaRPr lang="en-US" sz="3400">
              <a:latin typeface="Calibri" charset="0"/>
              <a:ea typeface="ＭＳ Ｐゴシック" charset="0"/>
              <a:cs typeface="ＭＳ Ｐゴシック" charset="0"/>
            </a:endParaRPr>
          </a:p>
        </p:txBody>
      </p:sp>
      <p:sp>
        <p:nvSpPr>
          <p:cNvPr id="150531" name="Rectangle 3"/>
          <p:cNvSpPr>
            <a:spLocks noGrp="1" noChangeArrowheads="1"/>
          </p:cNvSpPr>
          <p:nvPr>
            <p:ph type="body" idx="1"/>
          </p:nvPr>
        </p:nvSpPr>
        <p:spPr>
          <a:xfrm>
            <a:off x="533400" y="1752600"/>
            <a:ext cx="8001000" cy="4724400"/>
          </a:xfrm>
        </p:spPr>
        <p:txBody>
          <a:bodyPr/>
          <a:lstStyle/>
          <a:p>
            <a:pPr eaLnBrk="1" hangingPunct="1">
              <a:lnSpc>
                <a:spcPct val="90000"/>
              </a:lnSpc>
              <a:defRPr/>
            </a:pPr>
            <a:r>
              <a:rPr lang="en-US" dirty="0">
                <a:latin typeface="Constantia" charset="0"/>
                <a:ea typeface="ＭＳ Ｐゴシック" charset="0"/>
                <a:cs typeface="ＭＳ Ｐゴシック" charset="0"/>
              </a:rPr>
              <a:t>I will fingerspell at “normal speed” which is </a:t>
            </a:r>
            <a:r>
              <a:rPr lang="en-US" dirty="0" smtClean="0">
                <a:latin typeface="Constantia" charset="0"/>
                <a:ea typeface="ＭＳ Ｐゴシック" charset="0"/>
                <a:cs typeface="ＭＳ Ｐゴシック" charset="0"/>
              </a:rPr>
              <a:t>the average </a:t>
            </a:r>
            <a:r>
              <a:rPr lang="en-US" dirty="0">
                <a:latin typeface="Constantia" charset="0"/>
                <a:ea typeface="ＭＳ Ｐゴシック" charset="0"/>
                <a:cs typeface="ＭＳ Ｐゴシック" charset="0"/>
              </a:rPr>
              <a:t>speed of Deaf people</a:t>
            </a:r>
            <a:r>
              <a:rPr lang="en-US" dirty="0" smtClean="0">
                <a:latin typeface="Constantia" charset="0"/>
                <a:ea typeface="ＭＳ Ｐゴシック" charset="0"/>
                <a:cs typeface="ＭＳ Ｐゴシック" charset="0"/>
              </a:rPr>
              <a:t>.</a:t>
            </a:r>
          </a:p>
          <a:p>
            <a:pPr marL="0" indent="0" eaLnBrk="1" hangingPunct="1">
              <a:lnSpc>
                <a:spcPct val="90000"/>
              </a:lnSpc>
              <a:buFont typeface="Wingdings 2" charset="0"/>
              <a:buNone/>
              <a:defRPr/>
            </a:pPr>
            <a:endParaRPr lang="en-US" dirty="0">
              <a:latin typeface="Constantia" charset="0"/>
              <a:ea typeface="ＭＳ Ｐゴシック" charset="0"/>
              <a:cs typeface="ＭＳ Ｐゴシック" charset="0"/>
            </a:endParaRPr>
          </a:p>
          <a:p>
            <a:pPr eaLnBrk="1" hangingPunct="1">
              <a:lnSpc>
                <a:spcPct val="90000"/>
              </a:lnSpc>
              <a:defRPr/>
            </a:pPr>
            <a:r>
              <a:rPr lang="en-US" dirty="0">
                <a:latin typeface="Constantia" charset="0"/>
                <a:ea typeface="ＭＳ Ｐゴシック" charset="0"/>
                <a:cs typeface="ＭＳ Ｐゴシック" charset="0"/>
              </a:rPr>
              <a:t>Hint:  </a:t>
            </a:r>
            <a:r>
              <a:rPr lang="en-US" dirty="0" smtClean="0">
                <a:latin typeface="Constantia" charset="0"/>
                <a:ea typeface="ＭＳ Ｐゴシック" charset="0"/>
                <a:cs typeface="ＭＳ Ｐゴシック" charset="0"/>
              </a:rPr>
              <a:t>Only the selected names from this </a:t>
            </a:r>
            <a:r>
              <a:rPr lang="en-US" dirty="0" smtClean="0">
                <a:latin typeface="Constantia" charset="0"/>
                <a:ea typeface="ＭＳ Ｐゴシック" charset="0"/>
                <a:cs typeface="ＭＳ Ｐゴシック" charset="0"/>
              </a:rPr>
              <a:t>slides and workbook </a:t>
            </a:r>
            <a:r>
              <a:rPr lang="en-US" dirty="0" smtClean="0">
                <a:latin typeface="Constantia" charset="0"/>
                <a:ea typeface="ＭＳ Ｐゴシック" charset="0"/>
                <a:cs typeface="ＭＳ Ｐゴシック" charset="0"/>
              </a:rPr>
              <a:t>will be on the quiz. No new names.</a:t>
            </a:r>
          </a:p>
          <a:p>
            <a:pPr marL="0" indent="0" eaLnBrk="1" hangingPunct="1">
              <a:lnSpc>
                <a:spcPct val="90000"/>
              </a:lnSpc>
              <a:buFont typeface="Wingdings 2" charset="0"/>
              <a:buNone/>
              <a:defRPr/>
            </a:pPr>
            <a:endParaRPr lang="en-US" dirty="0">
              <a:latin typeface="Constantia" charset="0"/>
              <a:ea typeface="ＭＳ Ｐゴシック" charset="0"/>
              <a:cs typeface="ＭＳ Ｐゴシック" charset="0"/>
            </a:endParaRPr>
          </a:p>
          <a:p>
            <a:pPr eaLnBrk="1" hangingPunct="1">
              <a:lnSpc>
                <a:spcPct val="90000"/>
              </a:lnSpc>
              <a:defRPr/>
            </a:pPr>
            <a:r>
              <a:rPr lang="en-US" dirty="0">
                <a:latin typeface="Constantia" charset="0"/>
                <a:ea typeface="ＭＳ Ｐゴシック" charset="0"/>
                <a:cs typeface="ＭＳ Ｐゴシック" charset="0"/>
              </a:rPr>
              <a:t>Practice all you can with speed  fingerspelling and reading fingerspelling.  This is why study group and practice partners are so important to your ASL </a:t>
            </a:r>
            <a:r>
              <a:rPr lang="en-US" dirty="0" smtClean="0">
                <a:latin typeface="Constantia" charset="0"/>
                <a:ea typeface="ＭＳ Ｐゴシック" charset="0"/>
                <a:cs typeface="ＭＳ Ｐゴシック" charset="0"/>
              </a:rPr>
              <a:t>skills </a:t>
            </a:r>
            <a:r>
              <a:rPr lang="en-US" dirty="0">
                <a:latin typeface="Constantia" charset="0"/>
                <a:ea typeface="ＭＳ Ｐゴシック" charset="0"/>
                <a:cs typeface="ＭＳ Ｐゴシック" charset="0"/>
              </a:rPr>
              <a:t>development.</a:t>
            </a:r>
          </a:p>
        </p:txBody>
      </p:sp>
    </p:spTree>
    <p:extLst>
      <p:ext uri="{BB962C8B-B14F-4D97-AF65-F5344CB8AC3E}">
        <p14:creationId xmlns:p14="http://schemas.microsoft.com/office/powerpoint/2010/main" val="3734272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dissolve">
                                      <p:cBhvr>
                                        <p:cTn id="7" dur="500"/>
                                        <p:tgtEl>
                                          <p:spTgt spid="150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0531">
                                            <p:txEl>
                                              <p:pRg st="2" end="2"/>
                                            </p:txEl>
                                          </p:spTgt>
                                        </p:tgtEl>
                                        <p:attrNameLst>
                                          <p:attrName>style.visibility</p:attrName>
                                        </p:attrNameLst>
                                      </p:cBhvr>
                                      <p:to>
                                        <p:strVal val="visible"/>
                                      </p:to>
                                    </p:set>
                                    <p:animEffect transition="in" filter="dissolve">
                                      <p:cBhvr>
                                        <p:cTn id="12" dur="500"/>
                                        <p:tgtEl>
                                          <p:spTgt spid="150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0531">
                                            <p:txEl>
                                              <p:pRg st="4" end="4"/>
                                            </p:txEl>
                                          </p:spTgt>
                                        </p:tgtEl>
                                        <p:attrNameLst>
                                          <p:attrName>style.visibility</p:attrName>
                                        </p:attrNameLst>
                                      </p:cBhvr>
                                      <p:to>
                                        <p:strVal val="visible"/>
                                      </p:to>
                                    </p:set>
                                    <p:animEffect transition="in" filter="dissolve">
                                      <p:cBhvr>
                                        <p:cTn id="17" dur="500"/>
                                        <p:tgtEl>
                                          <p:spTgt spid="150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1:4</a:t>
            </a:r>
            <a:endParaRPr lang="en-US" dirty="0"/>
          </a:p>
        </p:txBody>
      </p:sp>
      <p:sp>
        <p:nvSpPr>
          <p:cNvPr id="3" name="Content Placeholder 2"/>
          <p:cNvSpPr>
            <a:spLocks noGrp="1"/>
          </p:cNvSpPr>
          <p:nvPr>
            <p:ph idx="1"/>
          </p:nvPr>
        </p:nvSpPr>
        <p:spPr/>
        <p:txBody>
          <a:bodyPr/>
          <a:lstStyle/>
          <a:p>
            <a:r>
              <a:rPr lang="en-US" dirty="0" smtClean="0"/>
              <a:t>Andrew Foster</a:t>
            </a:r>
          </a:p>
          <a:p>
            <a:pPr lvl="1"/>
            <a:r>
              <a:rPr lang="en-US" dirty="0" smtClean="0"/>
              <a:t>He spent his life dedicated to improving education for Deaf people. A teacher, pioneer, and missionary, his legacy lives on in the many schools he opened in West Africa. (pages 14-15) </a:t>
            </a:r>
          </a:p>
          <a:p>
            <a:pPr lvl="1"/>
            <a:endParaRPr lang="en-US" dirty="0"/>
          </a:p>
          <a:p>
            <a:pPr lvl="1"/>
            <a:endParaRPr lang="en-US" dirty="0" smtClean="0"/>
          </a:p>
          <a:p>
            <a:pPr lvl="1"/>
            <a:r>
              <a:rPr lang="en-US" dirty="0">
                <a:hlinkClick r:id="rId2"/>
              </a:rPr>
              <a:t>https://www.youtube.com/watch?v=ij3d-</a:t>
            </a:r>
            <a:r>
              <a:rPr lang="en-US" dirty="0" smtClean="0">
                <a:hlinkClick r:id="rId2"/>
              </a:rPr>
              <a:t>GjqTyA</a:t>
            </a:r>
            <a:endParaRPr lang="en-US" dirty="0" smtClean="0"/>
          </a:p>
          <a:p>
            <a:pPr lvl="1"/>
            <a:endParaRPr lang="en-US" dirty="0"/>
          </a:p>
        </p:txBody>
      </p:sp>
    </p:spTree>
    <p:extLst>
      <p:ext uri="{BB962C8B-B14F-4D97-AF65-F5344CB8AC3E}">
        <p14:creationId xmlns:p14="http://schemas.microsoft.com/office/powerpoint/2010/main" val="33684897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r>
              <a:rPr lang="en-US" dirty="0" smtClean="0">
                <a:latin typeface="Calibri" charset="0"/>
                <a:ea typeface="ＭＳ Ｐゴシック" charset="0"/>
                <a:cs typeface="ＭＳ Ｐゴシック" charset="0"/>
              </a:rPr>
              <a:t>Review: Cardinal </a:t>
            </a:r>
            <a:r>
              <a:rPr lang="en-US" dirty="0">
                <a:latin typeface="Calibri" charset="0"/>
                <a:ea typeface="ＭＳ Ｐゴシック" charset="0"/>
                <a:cs typeface="ＭＳ Ｐゴシック" charset="0"/>
              </a:rPr>
              <a:t>Numbers 11-15</a:t>
            </a:r>
          </a:p>
        </p:txBody>
      </p:sp>
      <p:sp>
        <p:nvSpPr>
          <p:cNvPr id="22530" name="Content Placeholder 2"/>
          <p:cNvSpPr>
            <a:spLocks noGrp="1"/>
          </p:cNvSpPr>
          <p:nvPr>
            <p:ph idx="1"/>
          </p:nvPr>
        </p:nvSpPr>
        <p:spPr/>
        <p:txBody>
          <a:bodyPr/>
          <a:lstStyle/>
          <a:p>
            <a:endParaRPr lang="en-US">
              <a:latin typeface="Constantia" charset="0"/>
              <a:ea typeface="ＭＳ Ｐゴシック" charset="0"/>
              <a:cs typeface="ＭＳ Ｐゴシック" charset="0"/>
            </a:endParaRPr>
          </a:p>
        </p:txBody>
      </p:sp>
    </p:spTree>
    <p:extLst>
      <p:ext uri="{BB962C8B-B14F-4D97-AF65-F5344CB8AC3E}">
        <p14:creationId xmlns:p14="http://schemas.microsoft.com/office/powerpoint/2010/main" val="236207440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dirty="0" smtClean="0">
                <a:latin typeface="Calibri" charset="0"/>
                <a:ea typeface="ＭＳ Ｐゴシック" charset="0"/>
                <a:cs typeface="ＭＳ Ｐゴシック" charset="0"/>
              </a:rPr>
              <a:t>What’s for Homework?</a:t>
            </a:r>
            <a:endParaRPr lang="en-US" dirty="0">
              <a:latin typeface="Calibri" charset="0"/>
              <a:ea typeface="ＭＳ Ｐゴシック" charset="0"/>
              <a:cs typeface="ＭＳ Ｐゴシック" charset="0"/>
            </a:endParaRPr>
          </a:p>
        </p:txBody>
      </p:sp>
      <p:sp>
        <p:nvSpPr>
          <p:cNvPr id="94210" name="Content Placeholder 2"/>
          <p:cNvSpPr>
            <a:spLocks noGrp="1"/>
          </p:cNvSpPr>
          <p:nvPr>
            <p:ph idx="1"/>
          </p:nvPr>
        </p:nvSpPr>
        <p:spPr/>
        <p:txBody>
          <a:bodyPr>
            <a:normAutofit fontScale="85000" lnSpcReduction="20000"/>
          </a:bodyPr>
          <a:lstStyle/>
          <a:p>
            <a:pPr eaLnBrk="1" hangingPunct="1"/>
            <a:r>
              <a:rPr lang="en-US" dirty="0">
                <a:latin typeface="Constantia" charset="0"/>
                <a:ea typeface="ＭＳ Ｐゴシック" charset="0"/>
                <a:cs typeface="ＭＳ Ｐゴシック" charset="0"/>
              </a:rPr>
              <a:t>Practice fingerspelling your first and last name until you become comfortable spelling quickly and clearly. Watch the video for examples of fingerspelling.</a:t>
            </a:r>
          </a:p>
          <a:p>
            <a:pPr eaLnBrk="1" hangingPunct="1"/>
            <a:endParaRPr lang="en-US" dirty="0">
              <a:latin typeface="Constantia" charset="0"/>
              <a:ea typeface="ＭＳ Ｐゴシック" charset="0"/>
              <a:cs typeface="ＭＳ Ｐゴシック" charset="0"/>
            </a:endParaRPr>
          </a:p>
          <a:p>
            <a:pPr>
              <a:defRPr/>
            </a:pPr>
            <a:r>
              <a:rPr lang="en-US" dirty="0">
                <a:latin typeface="Constantia" charset="0"/>
                <a:ea typeface="ＭＳ Ｐゴシック" charset="0"/>
                <a:cs typeface="ＭＳ Ｐゴシック" charset="0"/>
              </a:rPr>
              <a:t>Homework assignments for Thursday:</a:t>
            </a:r>
          </a:p>
          <a:p>
            <a:r>
              <a:rPr lang="en-US" dirty="0">
                <a:latin typeface="Constantia" charset="0"/>
                <a:ea typeface="ＭＳ Ｐゴシック" charset="0"/>
                <a:cs typeface="ＭＳ Ｐゴシック" charset="0"/>
              </a:rPr>
              <a:t>Do Homework </a:t>
            </a:r>
            <a:r>
              <a:rPr lang="en-US" dirty="0" smtClean="0">
                <a:latin typeface="Constantia" charset="0"/>
                <a:ea typeface="ＭＳ Ｐゴシック" charset="0"/>
                <a:cs typeface="ＭＳ Ｐゴシック" charset="0"/>
              </a:rPr>
              <a:t>1:7-1:</a:t>
            </a:r>
            <a:r>
              <a:rPr lang="en-US" dirty="0" smtClean="0">
                <a:latin typeface="Constantia" charset="0"/>
                <a:ea typeface="ＭＳ Ｐゴシック" charset="0"/>
                <a:cs typeface="ＭＳ Ｐゴシック" charset="0"/>
              </a:rPr>
              <a:t>8</a:t>
            </a:r>
            <a:r>
              <a:rPr lang="en-US" dirty="0" smtClean="0">
                <a:latin typeface="Constantia" charset="0"/>
                <a:ea typeface="MS PGothic" charset="0"/>
              </a:rPr>
              <a:t>. </a:t>
            </a:r>
            <a:r>
              <a:rPr lang="en-US" dirty="0">
                <a:latin typeface="Constantia" charset="0"/>
                <a:ea typeface="MS PGothic" charset="0"/>
              </a:rPr>
              <a:t>Bring a hard copy of Homework 1</a:t>
            </a:r>
            <a:r>
              <a:rPr lang="en-US" dirty="0" smtClean="0">
                <a:latin typeface="Constantia" charset="0"/>
                <a:ea typeface="MS PGothic" charset="0"/>
              </a:rPr>
              <a:t>:7 </a:t>
            </a:r>
            <a:r>
              <a:rPr lang="en-US" dirty="0">
                <a:latin typeface="Constantia" charset="0"/>
                <a:ea typeface="MS PGothic" charset="0"/>
              </a:rPr>
              <a:t>(</a:t>
            </a:r>
            <a:r>
              <a:rPr lang="en-US" dirty="0" smtClean="0">
                <a:latin typeface="Constantia" charset="0"/>
                <a:ea typeface="MS PGothic" charset="0"/>
              </a:rPr>
              <a:t>pp. 23-24)</a:t>
            </a:r>
            <a:r>
              <a:rPr lang="en-US" dirty="0">
                <a:latin typeface="Constantia" charset="0"/>
                <a:ea typeface="MS PGothic" charset="0"/>
              </a:rPr>
              <a:t>, and 1</a:t>
            </a:r>
            <a:r>
              <a:rPr lang="en-US" dirty="0" smtClean="0">
                <a:latin typeface="Constantia" charset="0"/>
                <a:ea typeface="MS PGothic" charset="0"/>
              </a:rPr>
              <a:t>:8 </a:t>
            </a:r>
            <a:r>
              <a:rPr lang="en-US" dirty="0">
                <a:latin typeface="Constantia" charset="0"/>
                <a:ea typeface="MS PGothic" charset="0"/>
              </a:rPr>
              <a:t>(</a:t>
            </a:r>
            <a:r>
              <a:rPr lang="en-US" dirty="0" smtClean="0">
                <a:latin typeface="Constantia" charset="0"/>
                <a:ea typeface="MS PGothic" charset="0"/>
              </a:rPr>
              <a:t>p</a:t>
            </a:r>
            <a:r>
              <a:rPr lang="en-US" dirty="0" smtClean="0">
                <a:latin typeface="Constantia" charset="0"/>
                <a:ea typeface="MS PGothic" charset="0"/>
              </a:rPr>
              <a:t>p. 25-27</a:t>
            </a:r>
            <a:r>
              <a:rPr lang="en-US" dirty="0" smtClean="0">
                <a:latin typeface="Constantia" charset="0"/>
                <a:ea typeface="MS PGothic" charset="0"/>
              </a:rPr>
              <a:t>)</a:t>
            </a:r>
            <a:r>
              <a:rPr lang="en-US" dirty="0">
                <a:latin typeface="Constantia" charset="0"/>
                <a:ea typeface="MS PGothic" charset="0"/>
              </a:rPr>
              <a:t>. Do all of them. Typed and printed. Look for the ones that said “Answers are given in class” in your Signing Naturally workbook. I will show you the answers in class for you to correct your homework and then submit it to me for full points</a:t>
            </a:r>
            <a:r>
              <a:rPr lang="en-US" dirty="0" smtClean="0">
                <a:latin typeface="Constantia" charset="0"/>
                <a:ea typeface="MS PGothic" charset="0"/>
              </a:rPr>
              <a:t>.</a:t>
            </a:r>
          </a:p>
          <a:p>
            <a:pPr marL="0" indent="0">
              <a:buNone/>
            </a:pPr>
            <a:endParaRPr lang="en-US" dirty="0">
              <a:latin typeface="Constantia" charset="0"/>
              <a:ea typeface="MS PGothic" charset="0"/>
            </a:endParaRPr>
          </a:p>
          <a:p>
            <a:pPr>
              <a:defRPr/>
            </a:pPr>
            <a:r>
              <a:rPr lang="en-US" dirty="0" smtClean="0">
                <a:latin typeface="Constantia" charset="0"/>
                <a:ea typeface="ＭＳ Ｐゴシック" charset="0"/>
                <a:cs typeface="ＭＳ Ｐゴシック" charset="0"/>
              </a:rPr>
              <a:t>* Bring your workbook to class everyday. We will do some classroom exercises from this workbook.</a:t>
            </a:r>
            <a:endParaRPr lang="en-US" dirty="0">
              <a:latin typeface="Constantia" charset="0"/>
              <a:ea typeface="ＭＳ Ｐゴシック" charset="0"/>
              <a:cs typeface="ＭＳ Ｐゴシック" charset="0"/>
            </a:endParaRPr>
          </a:p>
        </p:txBody>
      </p:sp>
    </p:spTree>
    <p:extLst>
      <p:ext uri="{BB962C8B-B14F-4D97-AF65-F5344CB8AC3E}">
        <p14:creationId xmlns:p14="http://schemas.microsoft.com/office/powerpoint/2010/main" val="105904394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5770"/>
          </a:xfrm>
        </p:spPr>
        <p:txBody>
          <a:bodyPr>
            <a:normAutofit fontScale="90000"/>
          </a:bodyPr>
          <a:lstStyle/>
          <a:p>
            <a:r>
              <a:rPr lang="en-US" dirty="0" smtClean="0"/>
              <a:t>Sources:</a:t>
            </a:r>
            <a:endParaRPr lang="en-US" dirty="0"/>
          </a:p>
        </p:txBody>
      </p:sp>
      <p:sp>
        <p:nvSpPr>
          <p:cNvPr id="3" name="Content Placeholder 2"/>
          <p:cNvSpPr>
            <a:spLocks noGrp="1"/>
          </p:cNvSpPr>
          <p:nvPr>
            <p:ph idx="1"/>
          </p:nvPr>
        </p:nvSpPr>
        <p:spPr>
          <a:xfrm>
            <a:off x="457200" y="1269858"/>
            <a:ext cx="8229600" cy="5054742"/>
          </a:xfrm>
        </p:spPr>
        <p:txBody>
          <a:bodyPr>
            <a:normAutofit fontScale="92500"/>
          </a:bodyPr>
          <a:lstStyle/>
          <a:p>
            <a:endParaRPr lang="en-US" dirty="0" smtClean="0"/>
          </a:p>
          <a:p>
            <a:r>
              <a:rPr lang="en-US" dirty="0"/>
              <a:t>Smith, C., Lentz, E. &amp; </a:t>
            </a:r>
            <a:r>
              <a:rPr lang="en-US" dirty="0" err="1"/>
              <a:t>Mikos</a:t>
            </a:r>
            <a:r>
              <a:rPr lang="en-US" dirty="0"/>
              <a:t>, K. (</a:t>
            </a:r>
            <a:r>
              <a:rPr lang="en-US" i="1" dirty="0"/>
              <a:t>1988)Signing Naturally Student Workbook Level 1. </a:t>
            </a:r>
            <a:r>
              <a:rPr lang="en-US" dirty="0" err="1"/>
              <a:t>DawnSignPress</a:t>
            </a:r>
            <a:r>
              <a:rPr lang="en-US" dirty="0"/>
              <a:t>. San Diego, CA</a:t>
            </a:r>
          </a:p>
          <a:p>
            <a:pPr marL="0" indent="0">
              <a:buNone/>
            </a:pPr>
            <a:endParaRPr lang="en-US" dirty="0" smtClean="0"/>
          </a:p>
          <a:p>
            <a:r>
              <a:rPr lang="en-US" dirty="0" smtClean="0"/>
              <a:t>Smith, C., Lentz, E., </a:t>
            </a:r>
            <a:r>
              <a:rPr lang="en-US" dirty="0" err="1" smtClean="0"/>
              <a:t>Mikos</a:t>
            </a:r>
            <a:r>
              <a:rPr lang="en-US" dirty="0" smtClean="0"/>
              <a:t>, K. (2008) Signing Naturally Units 1-6. Dawn Sign Press. San Diego, CA.</a:t>
            </a:r>
            <a:endParaRPr lang="en-US" dirty="0"/>
          </a:p>
          <a:p>
            <a:endParaRPr lang="en-US" dirty="0" smtClean="0"/>
          </a:p>
          <a:p>
            <a:r>
              <a:rPr lang="en-US" dirty="0" err="1" smtClean="0"/>
              <a:t>Zinza</a:t>
            </a:r>
            <a:r>
              <a:rPr lang="en-US" dirty="0" smtClean="0"/>
              <a:t>, Jason E. (2006) M</a:t>
            </a:r>
            <a:r>
              <a:rPr lang="en-US" i="1" dirty="0" smtClean="0"/>
              <a:t>aster ASL!</a:t>
            </a:r>
            <a:r>
              <a:rPr lang="en-US" dirty="0" smtClean="0"/>
              <a:t> Sign Media, Inc. Burtonsville, MD. </a:t>
            </a:r>
          </a:p>
          <a:p>
            <a:pPr>
              <a:defRPr/>
            </a:pPr>
            <a:r>
              <a:rPr lang="en-US" dirty="0">
                <a:ea typeface="ＭＳ Ｐゴシック" charset="0"/>
                <a:cs typeface="ＭＳ Ｐゴシック" charset="0"/>
              </a:rPr>
              <a:t>Eastman, G. (1989) From Mime to Sign. T.J. Publishers, Inc. Silver Spring, MD. </a:t>
            </a:r>
          </a:p>
          <a:p>
            <a:pPr>
              <a:defRPr/>
            </a:pPr>
            <a:r>
              <a:rPr lang="en-US" dirty="0">
                <a:ea typeface="ＭＳ Ｐゴシック" charset="0"/>
                <a:cs typeface="ＭＳ Ｐゴシック" charset="0"/>
              </a:rPr>
              <a:t>Pictures from Microsoft Clip Arts</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9023092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1981200" y="2819400"/>
            <a:ext cx="5334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tabLst>
                <a:tab pos="1090613" algn="l"/>
                <a:tab pos="2339975" algn="l"/>
                <a:tab pos="3489325" algn="l"/>
                <a:tab pos="4630738" algn="l"/>
              </a:tabLst>
            </a:pPr>
            <a:r>
              <a:rPr lang="en-US" sz="3000"/>
              <a:t>11	12	13	14	15</a:t>
            </a:r>
          </a:p>
        </p:txBody>
      </p:sp>
    </p:spTree>
    <p:extLst>
      <p:ext uri="{BB962C8B-B14F-4D97-AF65-F5344CB8AC3E}">
        <p14:creationId xmlns:p14="http://schemas.microsoft.com/office/powerpoint/2010/main" val="23737506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latin typeface="Calibri" charset="0"/>
                <a:ea typeface="ＭＳ Ｐゴシック" charset="0"/>
                <a:cs typeface="ＭＳ Ｐゴシック" charset="0"/>
              </a:rPr>
              <a:t>Review: How </a:t>
            </a:r>
            <a:r>
              <a:rPr lang="en-US" dirty="0">
                <a:latin typeface="Calibri" charset="0"/>
                <a:ea typeface="ＭＳ Ｐゴシック" charset="0"/>
                <a:cs typeface="ＭＳ Ｐゴシック" charset="0"/>
              </a:rPr>
              <a:t>Many?</a:t>
            </a:r>
          </a:p>
        </p:txBody>
      </p:sp>
      <p:sp>
        <p:nvSpPr>
          <p:cNvPr id="45058" name="Content Placeholder 2"/>
          <p:cNvSpPr>
            <a:spLocks noGrp="1"/>
          </p:cNvSpPr>
          <p:nvPr>
            <p:ph idx="1"/>
          </p:nvPr>
        </p:nvSpPr>
        <p:spPr/>
        <p:txBody>
          <a:bodyPr/>
          <a:lstStyle/>
          <a:p>
            <a:r>
              <a:rPr lang="en-US">
                <a:latin typeface="Constantia" charset="0"/>
                <a:ea typeface="ＭＳ Ｐゴシック" charset="0"/>
                <a:cs typeface="ＭＳ Ｐゴシック" charset="0"/>
              </a:rPr>
              <a:t>ASL Structure:</a:t>
            </a:r>
          </a:p>
          <a:p>
            <a:endParaRPr lang="en-US">
              <a:latin typeface="Constantia" charset="0"/>
              <a:ea typeface="ＭＳ Ｐゴシック" charset="0"/>
              <a:cs typeface="ＭＳ Ｐゴシック" charset="0"/>
            </a:endParaRPr>
          </a:p>
          <a:p>
            <a:r>
              <a:rPr lang="en-US">
                <a:latin typeface="Constantia" charset="0"/>
                <a:ea typeface="ＭＳ Ｐゴシック" charset="0"/>
                <a:cs typeface="ＭＳ Ｐゴシック" charset="0"/>
              </a:rPr>
              <a:t>__________HOW MANY?</a:t>
            </a:r>
          </a:p>
        </p:txBody>
      </p:sp>
    </p:spTree>
    <p:extLst>
      <p:ext uri="{BB962C8B-B14F-4D97-AF65-F5344CB8AC3E}">
        <p14:creationId xmlns:p14="http://schemas.microsoft.com/office/powerpoint/2010/main" val="15275188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2804"/>
          </a:xfrm>
        </p:spPr>
        <p:txBody>
          <a:bodyPr>
            <a:normAutofit fontScale="90000"/>
          </a:bodyPr>
          <a:lstStyle/>
          <a:p>
            <a:r>
              <a:rPr lang="en-US" dirty="0" smtClean="0"/>
              <a:t>Homework 1:1</a:t>
            </a:r>
            <a:endParaRPr lang="en-US" dirty="0"/>
          </a:p>
        </p:txBody>
      </p:sp>
      <p:sp>
        <p:nvSpPr>
          <p:cNvPr id="3" name="Content Placeholder 2"/>
          <p:cNvSpPr>
            <a:spLocks noGrp="1"/>
          </p:cNvSpPr>
          <p:nvPr>
            <p:ph idx="1"/>
          </p:nvPr>
        </p:nvSpPr>
        <p:spPr>
          <a:xfrm>
            <a:off x="457200" y="1726539"/>
            <a:ext cx="8229600" cy="4598061"/>
          </a:xfrm>
        </p:spPr>
        <p:txBody>
          <a:bodyPr>
            <a:normAutofit/>
          </a:bodyPr>
          <a:lstStyle/>
          <a:p>
            <a:r>
              <a:rPr lang="en-US" dirty="0" smtClean="0"/>
              <a:t>Strategies for learning ASL</a:t>
            </a:r>
          </a:p>
          <a:p>
            <a:pPr marL="850392" lvl="1" indent="-457200">
              <a:buFont typeface="+mj-lt"/>
              <a:buAutoNum type="arabicPeriod"/>
            </a:pPr>
            <a:r>
              <a:rPr lang="en-US" dirty="0" smtClean="0"/>
              <a:t>Build a language community.</a:t>
            </a:r>
          </a:p>
          <a:p>
            <a:pPr marL="850392" lvl="1" indent="-457200">
              <a:buFont typeface="+mj-lt"/>
              <a:buAutoNum type="arabicPeriod"/>
            </a:pPr>
            <a:r>
              <a:rPr lang="en-US" dirty="0" smtClean="0"/>
              <a:t>Minimize reliance on English as you listen or converse in ASL.</a:t>
            </a:r>
          </a:p>
          <a:p>
            <a:pPr marL="850392" lvl="1" indent="-457200">
              <a:buFont typeface="+mj-lt"/>
              <a:buAutoNum type="arabicPeriod"/>
            </a:pPr>
            <a:r>
              <a:rPr lang="en-US" dirty="0" smtClean="0"/>
              <a:t>Focus on meaning rather than individual signs.</a:t>
            </a:r>
          </a:p>
          <a:p>
            <a:pPr marL="850392" lvl="1" indent="-457200">
              <a:buFont typeface="+mj-lt"/>
              <a:buAutoNum type="arabicPeriod"/>
            </a:pPr>
            <a:r>
              <a:rPr lang="en-US" dirty="0" smtClean="0"/>
              <a:t>Focus on the signer’s face, not on the hands for two very important reasons.</a:t>
            </a:r>
          </a:p>
          <a:p>
            <a:pPr marL="1124712" lvl="2" indent="-457200">
              <a:buFont typeface="+mj-lt"/>
              <a:buAutoNum type="arabicPeriod"/>
            </a:pPr>
            <a:r>
              <a:rPr lang="en-US" dirty="0" smtClean="0"/>
              <a:t>you must see both the facial expression and what is signed</a:t>
            </a:r>
          </a:p>
          <a:p>
            <a:pPr marL="1124712" lvl="2" indent="-457200">
              <a:buFont typeface="+mj-lt"/>
              <a:buAutoNum type="arabicPeriod"/>
            </a:pPr>
            <a:r>
              <a:rPr lang="en-US" dirty="0" smtClean="0"/>
              <a:t>it is considered rude to look away from the signers’ face while they are signing to you. </a:t>
            </a:r>
          </a:p>
          <a:p>
            <a:pPr marL="850392" lvl="1" indent="-457200">
              <a:buFont typeface="+mj-lt"/>
              <a:buAutoNum type="arabicPeriod"/>
            </a:pPr>
            <a:r>
              <a:rPr lang="en-US" dirty="0" smtClean="0"/>
              <a:t>Show you understand the signer</a:t>
            </a:r>
            <a:endParaRPr lang="en-US" dirty="0"/>
          </a:p>
        </p:txBody>
      </p:sp>
    </p:spTree>
    <p:extLst>
      <p:ext uri="{BB962C8B-B14F-4D97-AF65-F5344CB8AC3E}">
        <p14:creationId xmlns:p14="http://schemas.microsoft.com/office/powerpoint/2010/main" val="272447073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1068</TotalTime>
  <Words>2751</Words>
  <Application>Microsoft Macintosh PowerPoint</Application>
  <PresentationFormat>On-screen Show (4:3)</PresentationFormat>
  <Paragraphs>502</Paragraphs>
  <Slides>61</Slides>
  <Notes>16</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Flow</vt:lpstr>
      <vt:lpstr>Intensive First Year American Sign Language  (ASL 134) class Summer Quarter </vt:lpstr>
      <vt:lpstr>Agenda:</vt:lpstr>
      <vt:lpstr>Monday’s Quiz</vt:lpstr>
      <vt:lpstr>Review Survival Signs</vt:lpstr>
      <vt:lpstr>Review: ASL Signs (not in S.N. book)</vt:lpstr>
      <vt:lpstr>Review: Cardinal Numbers 11-15</vt:lpstr>
      <vt:lpstr>PowerPoint Presentation</vt:lpstr>
      <vt:lpstr>Review: How Many?</vt:lpstr>
      <vt:lpstr>Homework 1:1</vt:lpstr>
      <vt:lpstr>Homework 1:2 (pg. 7)</vt:lpstr>
      <vt:lpstr>Homework 1:3 (pg. 13)</vt:lpstr>
      <vt:lpstr>Homework 1:3</vt:lpstr>
      <vt:lpstr>Homework 1:3</vt:lpstr>
      <vt:lpstr>Homework 1:4</vt:lpstr>
      <vt:lpstr>Review: Pronouns</vt:lpstr>
      <vt:lpstr>Review: Vocabulary for WH-Word Questions </vt:lpstr>
      <vt:lpstr>Review: Introducing Oneself with Wh-Word Questions</vt:lpstr>
      <vt:lpstr>ASL Signs</vt:lpstr>
      <vt:lpstr>Homework 1.5 (pg 18)</vt:lpstr>
      <vt:lpstr>Homework 1.5 (p. 20)</vt:lpstr>
      <vt:lpstr>Classroom Exercise</vt:lpstr>
      <vt:lpstr>Homework 1:6 (pg. 22)</vt:lpstr>
      <vt:lpstr>Homework 1:7 Ways of Communicating With Others (p. 23)</vt:lpstr>
      <vt:lpstr>Lesson 1:7 Same or Different 2</vt:lpstr>
      <vt:lpstr>Same or Different II</vt:lpstr>
      <vt:lpstr>PowerPoint Presentation</vt:lpstr>
      <vt:lpstr>Conversation Practice</vt:lpstr>
      <vt:lpstr>Conversation Practice</vt:lpstr>
      <vt:lpstr>Where are all the “little” words like is, to, and are? </vt:lpstr>
      <vt:lpstr>Classroom Exercise</vt:lpstr>
      <vt:lpstr>Vocabulary: Introductions </vt:lpstr>
      <vt:lpstr>Dialogue</vt:lpstr>
      <vt:lpstr>Identifying Gender</vt:lpstr>
      <vt:lpstr>Basic Color</vt:lpstr>
      <vt:lpstr>Basic Color</vt:lpstr>
      <vt:lpstr>Basic Clothing and Appearance</vt:lpstr>
      <vt:lpstr>PowerPoint Presentation</vt:lpstr>
      <vt:lpstr>PowerPoint Presentation</vt:lpstr>
      <vt:lpstr>PowerPoint Presentation</vt:lpstr>
      <vt:lpstr>Breakaway</vt:lpstr>
      <vt:lpstr>PowerPoint Presentation</vt:lpstr>
      <vt:lpstr>Identifying Basic Clothing and Hair</vt:lpstr>
      <vt:lpstr>Lesson 1:8 Asking Who</vt:lpstr>
      <vt:lpstr>PowerPoint Presentation</vt:lpstr>
      <vt:lpstr>Did You Realize?</vt:lpstr>
      <vt:lpstr>PowerPoint Presentation</vt:lpstr>
      <vt:lpstr>Deaf Cultural Behaviors</vt:lpstr>
      <vt:lpstr>Deaf Cultural Behaviors</vt:lpstr>
      <vt:lpstr>Grammar Notes</vt:lpstr>
      <vt:lpstr>Grammar Notes</vt:lpstr>
      <vt:lpstr>Grammar Notes</vt:lpstr>
      <vt:lpstr>Facial Expressions &amp; Non-Manual Signals</vt:lpstr>
      <vt:lpstr>Using Non-Manual Signals (NMS) </vt:lpstr>
      <vt:lpstr>Classroom Exercise</vt:lpstr>
      <vt:lpstr>How important is fingerspelling?</vt:lpstr>
      <vt:lpstr>What if I make a mistake while fingerspelling?</vt:lpstr>
      <vt:lpstr>3 Letter Names</vt:lpstr>
      <vt:lpstr>Fingerspelling practice for quiz. </vt:lpstr>
      <vt:lpstr>Homework 1:4</vt:lpstr>
      <vt:lpstr>What’s for Homework?</vt:lpstr>
      <vt:lpstr>Sources:</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Introduce to Master ASL!</dc:title>
  <dc:creator>User</dc:creator>
  <cp:lastModifiedBy>Kristi</cp:lastModifiedBy>
  <cp:revision>118</cp:revision>
  <dcterms:created xsi:type="dcterms:W3CDTF">2011-09-29T06:43:59Z</dcterms:created>
  <dcterms:modified xsi:type="dcterms:W3CDTF">2018-06-20T20:55:21Z</dcterms:modified>
</cp:coreProperties>
</file>